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media/image42.jpg" ContentType="image/jpg"/>
  <Override PartName="/ppt/media/image44.jpg" ContentType="image/jpg"/>
  <Override PartName="/ppt/media/image45.jpg" ContentType="image/jpg"/>
  <Override PartName="/ppt/media/image46.jpg" ContentType="image/jpg"/>
  <Override PartName="/ppt/media/image48.jpg" ContentType="image/jpg"/>
  <Override PartName="/ppt/media/image49.jpg" ContentType="image/jpg"/>
  <Override PartName="/ppt/media/image53.jpg" ContentType="image/jpg"/>
  <Override PartName="/ppt/media/image54.jpg" ContentType="image/jpg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53"/>
  </p:notesMasterIdLst>
  <p:sldIdLst>
    <p:sldId id="256" r:id="rId2"/>
    <p:sldId id="257" r:id="rId3"/>
    <p:sldId id="326" r:id="rId4"/>
    <p:sldId id="258" r:id="rId5"/>
    <p:sldId id="325" r:id="rId6"/>
    <p:sldId id="260" r:id="rId7"/>
    <p:sldId id="261" r:id="rId8"/>
    <p:sldId id="285" r:id="rId9"/>
    <p:sldId id="286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302" r:id="rId31"/>
    <p:sldId id="303" r:id="rId32"/>
    <p:sldId id="304" r:id="rId33"/>
    <p:sldId id="306" r:id="rId34"/>
    <p:sldId id="307" r:id="rId35"/>
    <p:sldId id="308" r:id="rId36"/>
    <p:sldId id="309" r:id="rId37"/>
    <p:sldId id="311" r:id="rId38"/>
    <p:sldId id="310" r:id="rId39"/>
    <p:sldId id="312" r:id="rId40"/>
    <p:sldId id="313" r:id="rId41"/>
    <p:sldId id="314" r:id="rId42"/>
    <p:sldId id="315" r:id="rId43"/>
    <p:sldId id="316" r:id="rId44"/>
    <p:sldId id="317" r:id="rId45"/>
    <p:sldId id="322" r:id="rId46"/>
    <p:sldId id="318" r:id="rId47"/>
    <p:sldId id="323" r:id="rId48"/>
    <p:sldId id="319" r:id="rId49"/>
    <p:sldId id="324" r:id="rId50"/>
    <p:sldId id="320" r:id="rId51"/>
    <p:sldId id="321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7"/>
    <p:restoredTop sz="86122"/>
  </p:normalViewPr>
  <p:slideViewPr>
    <p:cSldViewPr snapToGrid="0">
      <p:cViewPr varScale="1">
        <p:scale>
          <a:sx n="109" d="100"/>
          <a:sy n="109" d="100"/>
        </p:scale>
        <p:origin x="11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9/9/24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51642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5373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223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0921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3497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9/9/24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9/9/24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9/9/24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9/9/24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9/9/24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9/9/24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9/9/24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9/9/24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1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10" Type="http://schemas.openxmlformats.org/officeDocument/2006/relationships/image" Target="../media/image4.jpeg"/><Relationship Id="rId4" Type="http://schemas.openxmlformats.org/officeDocument/2006/relationships/image" Target="../media/image6.jpg"/><Relationship Id="rId9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7" Type="http://schemas.openxmlformats.org/officeDocument/2006/relationships/image" Target="../media/image56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37.png"/><Relationship Id="rId4" Type="http://schemas.openxmlformats.org/officeDocument/2006/relationships/image" Target="../media/image54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7" Type="http://schemas.openxmlformats.org/officeDocument/2006/relationships/image" Target="../media/image56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37.png"/><Relationship Id="rId4" Type="http://schemas.openxmlformats.org/officeDocument/2006/relationships/image" Target="../media/image54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bleau.com/tft/activat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Communicating with Data – Visualization Fundamentals Pt. </a:t>
            </a:r>
            <a:r>
              <a:rPr lang="en-US"/>
              <a:t>1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body" idx="1"/>
          </p:nvPr>
        </p:nvSpPr>
        <p:spPr>
          <a:xfrm>
            <a:off x="3927763" y="5230091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CAD/CAM, building cars, planes, chips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Starting to think about: 3D, animation, </a:t>
            </a:r>
            <a:r>
              <a:rPr lang="en-US" sz="2400" dirty="0" err="1">
                <a:ea typeface="Arial"/>
                <a:cs typeface="Arial"/>
                <a:sym typeface="Arial"/>
              </a:rPr>
              <a:t>edu</a:t>
            </a:r>
            <a:r>
              <a:rPr lang="en-US" sz="2400" dirty="0">
                <a:ea typeface="Arial"/>
                <a:cs typeface="Arial"/>
                <a:sym typeface="Arial"/>
              </a:rPr>
              <a:t>, medicine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 descr="earlyWorkSt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61164" y="886692"/>
            <a:ext cx="5621671" cy="4290351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90DAF68B-A7D1-A53B-B23E-7A5FEEC7AF70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(Incomplete) History of Visualization: 1970s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8536" y="967696"/>
            <a:ext cx="3098847" cy="3522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Screen Shot 2015-01-13 at 10.57.21 P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23282" y="909782"/>
            <a:ext cx="4369955" cy="363450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>
            <a:spLocks noGrp="1"/>
          </p:cNvSpPr>
          <p:nvPr>
            <p:ph type="body" idx="1"/>
          </p:nvPr>
        </p:nvSpPr>
        <p:spPr>
          <a:xfrm>
            <a:off x="3733800" y="5128304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 panose="020B0604020202020204" pitchFamily="34" charset="0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Scientific visualization, physical phenomena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 panose="020B0604020202020204" pitchFamily="34" charset="0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Starting to think about: photorealism, entertainment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F247B9C0-88C5-AAE3-A9F5-FB3D85AA678F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(Incomplete) History of Visualization: 1980s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0382" y="789709"/>
            <a:ext cx="5791200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 txBox="1">
            <a:spLocks noGrp="1"/>
          </p:cNvSpPr>
          <p:nvPr>
            <p:ph type="body" idx="1"/>
          </p:nvPr>
        </p:nvSpPr>
        <p:spPr>
          <a:xfrm>
            <a:off x="3789218" y="5256181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 panose="020B0604020202020204" pitchFamily="34" charset="0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Information visualization, storytelling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 panose="020B0604020202020204" pitchFamily="34" charset="0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Starting to think about: online spaces, interaction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9D9EA755-699A-A78D-BC23-0FFA5AB13DF5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(Incomplete) History of Visualization: 1990s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72345" y="786936"/>
            <a:ext cx="7010400" cy="445701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>
            <a:spLocks noGrp="1"/>
          </p:cNvSpPr>
          <p:nvPr>
            <p:ph type="body" idx="1"/>
          </p:nvPr>
        </p:nvSpPr>
        <p:spPr>
          <a:xfrm>
            <a:off x="3872345" y="5240898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 panose="020B0604020202020204" pitchFamily="34" charset="0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Coordination across multiple views, interaction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 panose="020B0604020202020204" pitchFamily="34" charset="0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Starting to think about: sensemaking, provenance</a:t>
            </a:r>
            <a:endParaRPr sz="2400" dirty="0"/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C6CD6DFC-7037-F11D-20D0-ECDF0D55ED04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(Incomplete) History of Visualization: 2000s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23"/>
          <p:cNvGrpSpPr/>
          <p:nvPr/>
        </p:nvGrpSpPr>
        <p:grpSpPr>
          <a:xfrm>
            <a:off x="4038601" y="2265912"/>
            <a:ext cx="6948053" cy="3891739"/>
            <a:chOff x="1926055" y="1447800"/>
            <a:chExt cx="5904257" cy="3032758"/>
          </a:xfrm>
        </p:grpSpPr>
        <p:pic>
          <p:nvPicPr>
            <p:cNvPr id="171" name="Google Shape;171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791200" y="1447800"/>
              <a:ext cx="2037526" cy="1295400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pic>
          <p:nvPicPr>
            <p:cNvPr id="172" name="Google Shape;172;p23" descr="earlyWorkStation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26058" y="1447800"/>
              <a:ext cx="1198142" cy="914399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pic>
          <p:nvPicPr>
            <p:cNvPr id="173" name="Google Shape;173;p23" descr="http://deitchman.com/mcneillslides/images/Lascaux-hunters.jp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926055" y="2611597"/>
              <a:ext cx="1197864" cy="1868961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pic>
          <p:nvPicPr>
            <p:cNvPr id="174" name="Google Shape;174;p2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368980" y="2971798"/>
              <a:ext cx="2221011" cy="1508760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pic>
          <p:nvPicPr>
            <p:cNvPr id="175" name="Google Shape;175;p23" descr="Screen Shot 2015-01-13 at 10.57.21 PM.png"/>
            <p:cNvPicPr preferRelativeResize="0"/>
            <p:nvPr/>
          </p:nvPicPr>
          <p:blipFill rotWithShape="1">
            <a:blip r:embed="rId7">
              <a:alphaModFix/>
            </a:blip>
            <a:srcRect l="1508" t="2094" r="1294" b="2057"/>
            <a:stretch/>
          </p:blipFill>
          <p:spPr>
            <a:xfrm>
              <a:off x="5791200" y="2973636"/>
              <a:ext cx="2039112" cy="1506922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pic>
          <p:nvPicPr>
            <p:cNvPr id="176" name="Google Shape;176;p23" descr="C:\download\Winzip\orb.jp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352800" y="1447800"/>
              <a:ext cx="2219874" cy="1291726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</p:grp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52160BBA-F98B-C2F2-8C73-9BC84110AE62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Discussion: what are they all trying to do?</a:t>
            </a:r>
          </a:p>
        </p:txBody>
      </p:sp>
      <p:pic>
        <p:nvPicPr>
          <p:cNvPr id="5" name="Picture 2" descr="Infographics that W.E.B. Du Bois displayed at the 1900 Paris Exposition. (Courtesy Library of Congress)">
            <a:extLst>
              <a:ext uri="{FF2B5EF4-FFF2-40B4-BE49-F238E27FC236}">
                <a16:creationId xmlns:a16="http://schemas.microsoft.com/office/drawing/2014/main" id="{75443684-4640-D486-49EB-B85E40E00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631" y="460991"/>
            <a:ext cx="3924253" cy="1657588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000000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2" descr="undefined">
            <a:extLst>
              <a:ext uri="{FF2B5EF4-FFF2-40B4-BE49-F238E27FC236}">
                <a16:creationId xmlns:a16="http://schemas.microsoft.com/office/drawing/2014/main" id="{E9C767F3-0ECB-7F0D-154A-967615DEC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771" y="511795"/>
            <a:ext cx="2935016" cy="1605087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000000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4" descr="human-computer-interacti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4371114" y="1510144"/>
            <a:ext cx="5064718" cy="37337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4"/>
          <p:cNvSpPr/>
          <p:nvPr/>
        </p:nvSpPr>
        <p:spPr>
          <a:xfrm>
            <a:off x="4066314" y="976743"/>
            <a:ext cx="6172200" cy="4572000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24" descr="human-computer-interactio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7821278" y="1649844"/>
            <a:ext cx="1502836" cy="1672167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85" name="Google Shape;185;p24"/>
          <p:cNvGrpSpPr/>
          <p:nvPr/>
        </p:nvGrpSpPr>
        <p:grpSpPr>
          <a:xfrm>
            <a:off x="5704612" y="1649844"/>
            <a:ext cx="2233084" cy="1672167"/>
            <a:chOff x="3238498" y="1968500"/>
            <a:chExt cx="2233084" cy="1672167"/>
          </a:xfrm>
        </p:grpSpPr>
        <p:pic>
          <p:nvPicPr>
            <p:cNvPr id="186" name="Google Shape;186;p24" descr="human-computer-interaction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flipH="1">
              <a:off x="3238498" y="1968500"/>
              <a:ext cx="2233084" cy="1672167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87" name="Google Shape;187;p24"/>
            <p:cNvSpPr txBox="1"/>
            <p:nvPr/>
          </p:nvSpPr>
          <p:spPr>
            <a:xfrm>
              <a:off x="3657600" y="2362200"/>
              <a:ext cx="1489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Visualization</a:t>
              </a: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8" name="Google Shape;188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71714" y="976743"/>
            <a:ext cx="2209800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B8CC1E95-D4A9-6C1F-B6B8-E44E698B8FA1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Visualization helps shape </a:t>
            </a:r>
            <a:r>
              <a:rPr lang="en-US" i="1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  <a:endParaRPr lang="en-US" dirty="0">
              <a:solidFill>
                <a:schemeClr val="bg1"/>
              </a:solidFill>
              <a:latin typeface="+mn-lt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5200" y="376250"/>
            <a:ext cx="6324600" cy="576131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5"/>
          <p:cNvSpPr txBox="1">
            <a:spLocks noGrp="1"/>
          </p:cNvSpPr>
          <p:nvPr>
            <p:ph type="body" idx="1"/>
          </p:nvPr>
        </p:nvSpPr>
        <p:spPr>
          <a:xfrm>
            <a:off x="6248400" y="1870364"/>
            <a:ext cx="5690681" cy="3886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We are exposed to huge amounts of information all the time</a:t>
            </a:r>
            <a:endParaRPr sz="2400" dirty="0"/>
          </a:p>
          <a:p>
            <a:pPr indent="-53339">
              <a:lnSpc>
                <a:spcPct val="100000"/>
              </a:lnSpc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So much, in fact, that we can’t process it all fast enough</a:t>
            </a:r>
            <a:endParaRPr sz="2400" dirty="0">
              <a:ea typeface="Arial"/>
              <a:cs typeface="Arial"/>
              <a:sym typeface="Arial"/>
            </a:endParaRPr>
          </a:p>
          <a:p>
            <a:pPr indent="-53339">
              <a:lnSpc>
                <a:spcPct val="100000"/>
              </a:lnSpc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7050B07F-3217-BACE-E155-43FCEC8115F1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Information overload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5200" y="334686"/>
            <a:ext cx="6324600" cy="576131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6"/>
          <p:cNvSpPr txBox="1">
            <a:spLocks noGrp="1"/>
          </p:cNvSpPr>
          <p:nvPr>
            <p:ph type="body" idx="1"/>
          </p:nvPr>
        </p:nvSpPr>
        <p:spPr>
          <a:xfrm>
            <a:off x="6248400" y="1828800"/>
            <a:ext cx="5943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To cope, we construct </a:t>
            </a:r>
            <a:r>
              <a:rPr lang="en-US" sz="2400" b="1" dirty="0">
                <a:ea typeface="Arial"/>
                <a:cs typeface="Arial"/>
                <a:sym typeface="Arial"/>
              </a:rPr>
              <a:t>mental models: </a:t>
            </a:r>
            <a:r>
              <a:rPr lang="en-US" sz="2400" dirty="0">
                <a:ea typeface="Arial"/>
                <a:cs typeface="Arial"/>
                <a:sym typeface="Arial"/>
              </a:rPr>
              <a:t>abstracted, simplified versions of the world that are more manageable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indent="-53339">
              <a:lnSpc>
                <a:spcPct val="100000"/>
              </a:lnSpc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723108">
            <a:off x="6479096" y="2768039"/>
            <a:ext cx="3429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BEC0E063-8BC0-1476-EBD7-26CA304EBAAF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4058" y="1733998"/>
            <a:ext cx="4331831" cy="398100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7"/>
          <p:cNvSpPr txBox="1">
            <a:spLocks noGrp="1"/>
          </p:cNvSpPr>
          <p:nvPr>
            <p:ph type="body" idx="1"/>
          </p:nvPr>
        </p:nvSpPr>
        <p:spPr>
          <a:xfrm>
            <a:off x="3519057" y="762000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Task 1: Connect all 9 dots using only straight lines</a:t>
            </a:r>
            <a:endParaRPr sz="2400" dirty="0">
              <a:ea typeface="Arial"/>
              <a:cs typeface="Arial"/>
              <a:sym typeface="Arial"/>
            </a:endParaRPr>
          </a:p>
        </p:txBody>
      </p:sp>
      <p:grpSp>
        <p:nvGrpSpPr>
          <p:cNvPr id="211" name="Google Shape;211;p27"/>
          <p:cNvGrpSpPr/>
          <p:nvPr/>
        </p:nvGrpSpPr>
        <p:grpSpPr>
          <a:xfrm>
            <a:off x="6186057" y="2209800"/>
            <a:ext cx="2819400" cy="2819400"/>
            <a:chOff x="3124200" y="2590800"/>
            <a:chExt cx="2819400" cy="2819400"/>
          </a:xfrm>
        </p:grpSpPr>
        <p:cxnSp>
          <p:nvCxnSpPr>
            <p:cNvPr id="212" name="Google Shape;212;p27"/>
            <p:cNvCxnSpPr/>
            <p:nvPr/>
          </p:nvCxnSpPr>
          <p:spPr>
            <a:xfrm>
              <a:off x="3124200" y="2590800"/>
              <a:ext cx="0" cy="2819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3" name="Google Shape;213;p27"/>
            <p:cNvCxnSpPr/>
            <p:nvPr/>
          </p:nvCxnSpPr>
          <p:spPr>
            <a:xfrm>
              <a:off x="5943600" y="2590800"/>
              <a:ext cx="0" cy="2819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4" name="Google Shape;214;p27"/>
            <p:cNvCxnSpPr/>
            <p:nvPr/>
          </p:nvCxnSpPr>
          <p:spPr>
            <a:xfrm>
              <a:off x="3124200" y="5410200"/>
              <a:ext cx="2819400" cy="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5" name="Google Shape;215;p27"/>
            <p:cNvCxnSpPr/>
            <p:nvPr/>
          </p:nvCxnSpPr>
          <p:spPr>
            <a:xfrm rot="10800000">
              <a:off x="4572000" y="2590800"/>
              <a:ext cx="1371600" cy="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6" name="Google Shape;216;p27"/>
            <p:cNvCxnSpPr/>
            <p:nvPr/>
          </p:nvCxnSpPr>
          <p:spPr>
            <a:xfrm rot="10800000">
              <a:off x="4572000" y="2590800"/>
              <a:ext cx="0" cy="14478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17" name="Google Shape;217;p27"/>
          <p:cNvGrpSpPr/>
          <p:nvPr/>
        </p:nvGrpSpPr>
        <p:grpSpPr>
          <a:xfrm>
            <a:off x="6186057" y="2209800"/>
            <a:ext cx="2819400" cy="2819400"/>
            <a:chOff x="3429000" y="2209800"/>
            <a:chExt cx="2819400" cy="2819400"/>
          </a:xfrm>
        </p:grpSpPr>
        <p:cxnSp>
          <p:nvCxnSpPr>
            <p:cNvPr id="218" name="Google Shape;218;p27"/>
            <p:cNvCxnSpPr/>
            <p:nvPr/>
          </p:nvCxnSpPr>
          <p:spPr>
            <a:xfrm>
              <a:off x="3429000" y="2209800"/>
              <a:ext cx="0" cy="2819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9" name="Google Shape;219;p27"/>
            <p:cNvCxnSpPr/>
            <p:nvPr/>
          </p:nvCxnSpPr>
          <p:spPr>
            <a:xfrm>
              <a:off x="6248400" y="2209800"/>
              <a:ext cx="0" cy="2819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0" name="Google Shape;220;p27"/>
            <p:cNvCxnSpPr/>
            <p:nvPr/>
          </p:nvCxnSpPr>
          <p:spPr>
            <a:xfrm>
              <a:off x="3429000" y="5029200"/>
              <a:ext cx="2819400" cy="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1" name="Google Shape;221;p27"/>
            <p:cNvCxnSpPr/>
            <p:nvPr/>
          </p:nvCxnSpPr>
          <p:spPr>
            <a:xfrm rot="10800000">
              <a:off x="3429000" y="2209800"/>
              <a:ext cx="2819400" cy="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2" name="Google Shape;222;p27"/>
            <p:cNvCxnSpPr/>
            <p:nvPr/>
          </p:nvCxnSpPr>
          <p:spPr>
            <a:xfrm rot="10800000" flipH="1">
              <a:off x="4876800" y="2209800"/>
              <a:ext cx="1371600" cy="14478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3" name="Google Shape;223;p27"/>
          <p:cNvGrpSpPr/>
          <p:nvPr/>
        </p:nvGrpSpPr>
        <p:grpSpPr>
          <a:xfrm>
            <a:off x="6186057" y="2209800"/>
            <a:ext cx="2819400" cy="2819400"/>
            <a:chOff x="4191000" y="2590800"/>
            <a:chExt cx="2819400" cy="2819400"/>
          </a:xfrm>
        </p:grpSpPr>
        <p:grpSp>
          <p:nvGrpSpPr>
            <p:cNvPr id="224" name="Google Shape;224;p27"/>
            <p:cNvGrpSpPr/>
            <p:nvPr/>
          </p:nvGrpSpPr>
          <p:grpSpPr>
            <a:xfrm>
              <a:off x="4191000" y="2590800"/>
              <a:ext cx="2819400" cy="2819400"/>
              <a:chOff x="3429000" y="2209800"/>
              <a:chExt cx="2819400" cy="2819400"/>
            </a:xfrm>
          </p:grpSpPr>
          <p:cxnSp>
            <p:nvCxnSpPr>
              <p:cNvPr id="225" name="Google Shape;225;p27"/>
              <p:cNvCxnSpPr/>
              <p:nvPr/>
            </p:nvCxnSpPr>
            <p:spPr>
              <a:xfrm>
                <a:off x="3429000" y="2209800"/>
                <a:ext cx="0" cy="28194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26" name="Google Shape;226;p27"/>
              <p:cNvCxnSpPr/>
              <p:nvPr/>
            </p:nvCxnSpPr>
            <p:spPr>
              <a:xfrm>
                <a:off x="3429000" y="5029200"/>
                <a:ext cx="2819400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27" name="Google Shape;227;p27"/>
              <p:cNvCxnSpPr/>
              <p:nvPr/>
            </p:nvCxnSpPr>
            <p:spPr>
              <a:xfrm rot="10800000">
                <a:off x="3429000" y="2209800"/>
                <a:ext cx="2819400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cxnSp>
          <p:nvCxnSpPr>
            <p:cNvPr id="228" name="Google Shape;228;p27"/>
            <p:cNvCxnSpPr/>
            <p:nvPr/>
          </p:nvCxnSpPr>
          <p:spPr>
            <a:xfrm rot="10800000">
              <a:off x="4191000" y="3962400"/>
              <a:ext cx="2819400" cy="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7A8CC275-61D4-2655-2123-9D839EA12B8D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The 9-dot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4057" y="1754776"/>
            <a:ext cx="4331831" cy="3981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8"/>
          <p:cNvSpPr txBox="1">
            <a:spLocks noGrp="1"/>
          </p:cNvSpPr>
          <p:nvPr>
            <p:ph type="body" idx="1"/>
          </p:nvPr>
        </p:nvSpPr>
        <p:spPr>
          <a:xfrm>
            <a:off x="3519056" y="782778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Task 2: Connect all 9 dots using 4 straight lines</a:t>
            </a:r>
            <a:endParaRPr sz="2400" dirty="0">
              <a:ea typeface="Arial"/>
              <a:cs typeface="Arial"/>
              <a:sym typeface="Arial"/>
            </a:endParaRPr>
          </a:p>
        </p:txBody>
      </p:sp>
      <p:grpSp>
        <p:nvGrpSpPr>
          <p:cNvPr id="236" name="Google Shape;236;p28"/>
          <p:cNvGrpSpPr/>
          <p:nvPr/>
        </p:nvGrpSpPr>
        <p:grpSpPr>
          <a:xfrm>
            <a:off x="6109856" y="2154378"/>
            <a:ext cx="4267200" cy="4114800"/>
            <a:chOff x="3048000" y="2514600"/>
            <a:chExt cx="4267200" cy="4114800"/>
          </a:xfrm>
        </p:grpSpPr>
        <p:cxnSp>
          <p:nvCxnSpPr>
            <p:cNvPr id="237" name="Google Shape;237;p28"/>
            <p:cNvCxnSpPr/>
            <p:nvPr/>
          </p:nvCxnSpPr>
          <p:spPr>
            <a:xfrm rot="10800000" flipH="1">
              <a:off x="3048000" y="2514600"/>
              <a:ext cx="4267200" cy="41148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8" name="Google Shape;238;p28"/>
            <p:cNvCxnSpPr/>
            <p:nvPr/>
          </p:nvCxnSpPr>
          <p:spPr>
            <a:xfrm>
              <a:off x="3124200" y="2590800"/>
              <a:ext cx="2819400" cy="2819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9" name="Google Shape;239;p28"/>
            <p:cNvCxnSpPr/>
            <p:nvPr/>
          </p:nvCxnSpPr>
          <p:spPr>
            <a:xfrm rot="10800000" flipH="1">
              <a:off x="3124200" y="2514600"/>
              <a:ext cx="4191000" cy="762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0" name="Google Shape;240;p28"/>
            <p:cNvCxnSpPr/>
            <p:nvPr/>
          </p:nvCxnSpPr>
          <p:spPr>
            <a:xfrm rot="10800000" flipH="1">
              <a:off x="3048000" y="2590800"/>
              <a:ext cx="76200" cy="40386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2B1053C3-70E2-6663-1D78-0BEE430CE280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The 9-dot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A quick history lesson</a:t>
            </a:r>
            <a:endParaRPr lang="en-US" sz="2400" dirty="0"/>
          </a:p>
          <a:p>
            <a:pPr marL="457200" indent="-45720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Mental models: how we process information</a:t>
            </a:r>
            <a:endParaRPr lang="en-US" sz="2400" dirty="0"/>
          </a:p>
          <a:p>
            <a:pPr marL="457200" indent="-45720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Visualization building blocks</a:t>
            </a:r>
            <a:endParaRPr lang="en-US" sz="2400" dirty="0"/>
          </a:p>
          <a:p>
            <a:pPr marL="457200" indent="-45720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Takeaways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4062" y="1754778"/>
            <a:ext cx="4331831" cy="3981002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9"/>
          <p:cNvSpPr txBox="1">
            <a:spLocks noGrp="1"/>
          </p:cNvSpPr>
          <p:nvPr>
            <p:ph type="body" idx="1"/>
          </p:nvPr>
        </p:nvSpPr>
        <p:spPr>
          <a:xfrm>
            <a:off x="3519061" y="782780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Task 3: Connect all 9 dots using 3 straight lines</a:t>
            </a:r>
            <a:endParaRPr sz="2400" dirty="0">
              <a:ea typeface="Arial"/>
              <a:cs typeface="Arial"/>
              <a:sym typeface="Arial"/>
            </a:endParaRPr>
          </a:p>
        </p:txBody>
      </p:sp>
      <p:grpSp>
        <p:nvGrpSpPr>
          <p:cNvPr id="248" name="Google Shape;248;p29"/>
          <p:cNvGrpSpPr/>
          <p:nvPr/>
        </p:nvGrpSpPr>
        <p:grpSpPr>
          <a:xfrm>
            <a:off x="3442861" y="1697180"/>
            <a:ext cx="8686800" cy="3962400"/>
            <a:chOff x="381000" y="2057400"/>
            <a:chExt cx="8686800" cy="3962400"/>
          </a:xfrm>
        </p:grpSpPr>
        <p:cxnSp>
          <p:nvCxnSpPr>
            <p:cNvPr id="249" name="Google Shape;249;p29"/>
            <p:cNvCxnSpPr/>
            <p:nvPr/>
          </p:nvCxnSpPr>
          <p:spPr>
            <a:xfrm>
              <a:off x="381000" y="2057400"/>
              <a:ext cx="8610600" cy="1295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0" name="Google Shape;250;p29"/>
            <p:cNvCxnSpPr/>
            <p:nvPr/>
          </p:nvCxnSpPr>
          <p:spPr>
            <a:xfrm rot="10800000" flipH="1">
              <a:off x="457200" y="3352800"/>
              <a:ext cx="8534400" cy="13716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1" name="Google Shape;251;p29"/>
            <p:cNvCxnSpPr/>
            <p:nvPr/>
          </p:nvCxnSpPr>
          <p:spPr>
            <a:xfrm>
              <a:off x="457200" y="4724400"/>
              <a:ext cx="8610600" cy="1295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41686F83-6D02-BBAA-818B-5F4B02F2FCCF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The 9-dot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0207" y="1740919"/>
            <a:ext cx="4331831" cy="398100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0"/>
          <p:cNvSpPr txBox="1">
            <a:spLocks noGrp="1"/>
          </p:cNvSpPr>
          <p:nvPr>
            <p:ph type="body" idx="1"/>
          </p:nvPr>
        </p:nvSpPr>
        <p:spPr>
          <a:xfrm>
            <a:off x="3505206" y="768921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Task 4: Connect all 9 dots using 1 straight line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29206" y="1378521"/>
            <a:ext cx="5029200" cy="4828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26578" y="1302321"/>
            <a:ext cx="3546028" cy="511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8854BD85-D742-DB75-EEF7-CC0382E8E6D6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The 9-dot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09514" y="817407"/>
            <a:ext cx="5386453" cy="5184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1"/>
          <p:cNvPicPr preferRelativeResize="0"/>
          <p:nvPr/>
        </p:nvPicPr>
        <p:blipFill rotWithShape="1">
          <a:blip r:embed="rId4">
            <a:alphaModFix/>
          </a:blip>
          <a:srcRect l="8245" t="1743" r="6688"/>
          <a:stretch/>
        </p:blipFill>
        <p:spPr>
          <a:xfrm>
            <a:off x="6809514" y="817407"/>
            <a:ext cx="5386453" cy="518477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8" name="Google Shape;268;p3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>
            <a:alphaModFix/>
          </a:blip>
          <a:srcRect t="-1171" b="-2109"/>
          <a:stretch/>
        </p:blipFill>
        <p:spPr>
          <a:xfrm>
            <a:off x="3228113" y="1122208"/>
            <a:ext cx="6019800" cy="4087557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1"/>
          <p:cNvSpPr/>
          <p:nvPr/>
        </p:nvSpPr>
        <p:spPr>
          <a:xfrm rot="-10027351">
            <a:off x="5894641" y="2998990"/>
            <a:ext cx="2133600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412" y="37383"/>
                </a:moveTo>
                <a:lnTo>
                  <a:pt x="11412" y="37383"/>
                </a:lnTo>
                <a:cubicBezTo>
                  <a:pt x="20788" y="15780"/>
                  <a:pt x="42431" y="2786"/>
                  <a:pt x="65192" y="5094"/>
                </a:cubicBezTo>
                <a:cubicBezTo>
                  <a:pt x="87952" y="7402"/>
                  <a:pt x="106751" y="24498"/>
                  <a:pt x="111902" y="47574"/>
                </a:cubicBezTo>
                <a:lnTo>
                  <a:pt x="118563" y="47501"/>
                </a:lnTo>
                <a:lnTo>
                  <a:pt x="105010" y="59503"/>
                </a:lnTo>
                <a:lnTo>
                  <a:pt x="88591" y="47831"/>
                </a:lnTo>
                <a:lnTo>
                  <a:pt x="95255" y="47758"/>
                </a:lnTo>
                <a:lnTo>
                  <a:pt x="95255" y="47758"/>
                </a:lnTo>
                <a:cubicBezTo>
                  <a:pt x="90820" y="30023"/>
                  <a:pt x="77321" y="17562"/>
                  <a:pt x="61647" y="16733"/>
                </a:cubicBezTo>
                <a:cubicBezTo>
                  <a:pt x="45973" y="15905"/>
                  <a:pt x="31581" y="26893"/>
                  <a:pt x="25817" y="44088"/>
                </a:cubicBezTo>
                <a:close/>
              </a:path>
            </a:pathLst>
          </a:custGeom>
          <a:solidFill>
            <a:srgbClr val="FFFF00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8395A0B3-1A83-F1DC-AE9E-604BAA3CCC1F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Models: a Sketch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4664" y="4298963"/>
            <a:ext cx="6457950" cy="1425908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2"/>
          <p:cNvSpPr txBox="1">
            <a:spLocks noGrp="1"/>
          </p:cNvSpPr>
          <p:nvPr>
            <p:ph type="title"/>
          </p:nvPr>
        </p:nvSpPr>
        <p:spPr>
          <a:xfrm>
            <a:off x="3519058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32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1. We tend to see what we expect to see</a:t>
            </a:r>
            <a:endParaRPr dirty="0">
              <a:latin typeface="+mn-lt"/>
            </a:endParaRPr>
          </a:p>
        </p:txBody>
      </p:sp>
      <p:sp>
        <p:nvSpPr>
          <p:cNvPr id="276" name="Google Shape;276;p32"/>
          <p:cNvSpPr txBox="1">
            <a:spLocks noGrp="1"/>
          </p:cNvSpPr>
          <p:nvPr>
            <p:ph type="body" idx="1"/>
          </p:nvPr>
        </p:nvSpPr>
        <p:spPr>
          <a:xfrm>
            <a:off x="3519058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468630" indent="-35433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Mental models are built from prior experience</a:t>
            </a:r>
            <a:endParaRPr sz="2400" dirty="0">
              <a:ea typeface="Arial"/>
              <a:cs typeface="Arial"/>
              <a:sym typeface="Arial"/>
            </a:endParaRPr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We expect new input to “fit” the existing model</a:t>
            </a:r>
            <a:endParaRPr sz="2400" dirty="0"/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Updates are </a:t>
            </a:r>
            <a:r>
              <a:rPr lang="en-US" sz="2400" b="1" dirty="0">
                <a:ea typeface="Arial"/>
                <a:cs typeface="Arial"/>
                <a:sym typeface="Arial"/>
              </a:rPr>
              <a:t>expensive</a:t>
            </a:r>
            <a:r>
              <a:rPr lang="en-US" sz="2400" dirty="0">
                <a:ea typeface="Arial"/>
                <a:cs typeface="Arial"/>
                <a:sym typeface="Arial"/>
              </a:rPr>
              <a:t>: given input that almost fits, we’ll distort information to avoid re-fitting the model</a:t>
            </a:r>
            <a:endParaRPr sz="2400" b="1" dirty="0">
              <a:ea typeface="Arial"/>
              <a:cs typeface="Arial"/>
              <a:sym typeface="Arial"/>
            </a:endParaRPr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Expectation</a:t>
            </a:r>
            <a:r>
              <a:rPr lang="en-US" sz="2400" dirty="0">
                <a:ea typeface="Arial"/>
                <a:cs typeface="Arial"/>
                <a:sym typeface="Arial"/>
              </a:rPr>
              <a:t> is at least as strong as perception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grpSp>
        <p:nvGrpSpPr>
          <p:cNvPr id="277" name="Google Shape;277;p32"/>
          <p:cNvGrpSpPr/>
          <p:nvPr/>
        </p:nvGrpSpPr>
        <p:grpSpPr>
          <a:xfrm>
            <a:off x="4759039" y="5340930"/>
            <a:ext cx="4191000" cy="76200"/>
            <a:chOff x="2057400" y="4038600"/>
            <a:chExt cx="4191000" cy="76200"/>
          </a:xfrm>
        </p:grpSpPr>
        <p:cxnSp>
          <p:nvCxnSpPr>
            <p:cNvPr id="278" name="Google Shape;278;p32"/>
            <p:cNvCxnSpPr/>
            <p:nvPr/>
          </p:nvCxnSpPr>
          <p:spPr>
            <a:xfrm rot="10800000" flipH="1">
              <a:off x="2057400" y="4038600"/>
              <a:ext cx="533400" cy="76200"/>
            </a:xfrm>
            <a:prstGeom prst="straightConnector1">
              <a:avLst/>
            </a:prstGeom>
            <a:noFill/>
            <a:ln w="571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9" name="Google Shape;279;p32"/>
            <p:cNvCxnSpPr/>
            <p:nvPr/>
          </p:nvCxnSpPr>
          <p:spPr>
            <a:xfrm rot="10800000" flipH="1">
              <a:off x="3886200" y="4038600"/>
              <a:ext cx="228600" cy="76200"/>
            </a:xfrm>
            <a:prstGeom prst="straightConnector1">
              <a:avLst/>
            </a:prstGeom>
            <a:noFill/>
            <a:ln w="571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0" name="Google Shape;280;p32"/>
            <p:cNvCxnSpPr/>
            <p:nvPr/>
          </p:nvCxnSpPr>
          <p:spPr>
            <a:xfrm rot="10800000" flipH="1">
              <a:off x="5715000" y="4038600"/>
              <a:ext cx="533400" cy="76200"/>
            </a:xfrm>
            <a:prstGeom prst="straightConnector1">
              <a:avLst/>
            </a:prstGeom>
            <a:noFill/>
            <a:ln w="571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4E94598F-3EC1-6A28-B5A6-D4D3E0727D38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3"/>
          <p:cNvPicPr preferRelativeResize="0"/>
          <p:nvPr/>
        </p:nvPicPr>
        <p:blipFill rotWithShape="1">
          <a:blip r:embed="rId3">
            <a:alphaModFix/>
          </a:blip>
          <a:srcRect t="14706" b="18277"/>
          <a:stretch/>
        </p:blipFill>
        <p:spPr>
          <a:xfrm>
            <a:off x="4377604" y="2233411"/>
            <a:ext cx="6429375" cy="3453368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3"/>
          <p:cNvSpPr txBox="1">
            <a:spLocks noGrp="1"/>
          </p:cNvSpPr>
          <p:nvPr>
            <p:ph type="title"/>
          </p:nvPr>
        </p:nvSpPr>
        <p:spPr>
          <a:xfrm>
            <a:off x="3546766" y="25631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324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2. Mental models form quickly, &amp; update slowly</a:t>
            </a:r>
            <a:endParaRPr sz="324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3"/>
          <p:cNvSpPr txBox="1">
            <a:spLocks noGrp="1"/>
          </p:cNvSpPr>
          <p:nvPr>
            <p:ph type="body" idx="1"/>
          </p:nvPr>
        </p:nvSpPr>
        <p:spPr>
          <a:xfrm>
            <a:off x="3546766" y="162791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468630" indent="-35433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“First impressions matter”</a:t>
            </a:r>
            <a:endParaRPr sz="2400" dirty="0"/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Early information can have the highest impact</a:t>
            </a:r>
            <a:endParaRPr sz="2400" dirty="0">
              <a:ea typeface="Arial"/>
              <a:cs typeface="Arial"/>
              <a:sym typeface="Arial"/>
            </a:endParaRPr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The order in which we present pieces of information can shape how a person understands the whole</a:t>
            </a:r>
            <a:endParaRPr sz="2400" dirty="0">
              <a:ea typeface="Arial"/>
              <a:cs typeface="Arial"/>
              <a:sym typeface="Arial"/>
            </a:endParaRPr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Once a mental model is formed, it takes effort to alter it</a:t>
            </a:r>
            <a:endParaRPr sz="2400" dirty="0"/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BF90FFA3-D3B1-DE8C-A0CD-789099D15108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4"/>
          <p:cNvPicPr preferRelativeResize="0"/>
          <p:nvPr/>
        </p:nvPicPr>
        <p:blipFill rotWithShape="1">
          <a:blip r:embed="rId3">
            <a:alphaModFix/>
          </a:blip>
          <a:srcRect t="5367" b="11835"/>
          <a:stretch/>
        </p:blipFill>
        <p:spPr>
          <a:xfrm>
            <a:off x="5043062" y="2141149"/>
            <a:ext cx="4886325" cy="42665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3" name="Google Shape;293;p34"/>
          <p:cNvGrpSpPr/>
          <p:nvPr/>
        </p:nvGrpSpPr>
        <p:grpSpPr>
          <a:xfrm>
            <a:off x="5805061" y="2427304"/>
            <a:ext cx="914400" cy="1283068"/>
            <a:chOff x="2743200" y="2057400"/>
            <a:chExt cx="914400" cy="1283068"/>
          </a:xfrm>
        </p:grpSpPr>
        <p:sp>
          <p:nvSpPr>
            <p:cNvPr id="294" name="Google Shape;294;p34"/>
            <p:cNvSpPr/>
            <p:nvPr/>
          </p:nvSpPr>
          <p:spPr>
            <a:xfrm>
              <a:off x="2743200" y="2057400"/>
              <a:ext cx="914400" cy="457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4"/>
            <p:cNvSpPr/>
            <p:nvPr/>
          </p:nvSpPr>
          <p:spPr>
            <a:xfrm>
              <a:off x="2743200" y="2438400"/>
              <a:ext cx="457200" cy="457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4"/>
            <p:cNvSpPr/>
            <p:nvPr/>
          </p:nvSpPr>
          <p:spPr>
            <a:xfrm rot="1186680">
              <a:off x="2831732" y="2819400"/>
              <a:ext cx="457200" cy="457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7" name="Google Shape;297;p34"/>
          <p:cNvSpPr txBox="1">
            <a:spLocks noGrp="1"/>
          </p:cNvSpPr>
          <p:nvPr>
            <p:ph type="title"/>
          </p:nvPr>
        </p:nvSpPr>
        <p:spPr>
          <a:xfrm>
            <a:off x="3519061" y="464129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324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3. New information gets incorporated </a:t>
            </a:r>
            <a:br>
              <a:rPr lang="en-US" sz="324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</a:br>
            <a:r>
              <a:rPr lang="en-US" sz="324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    into the existing model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98" name="Google Shape;298;p34"/>
          <p:cNvSpPr txBox="1">
            <a:spLocks noGrp="1"/>
          </p:cNvSpPr>
          <p:nvPr>
            <p:ph type="body" idx="1"/>
          </p:nvPr>
        </p:nvSpPr>
        <p:spPr>
          <a:xfrm>
            <a:off x="3519061" y="1683329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468630" indent="-35433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Integrating competing perspectives is challenging</a:t>
            </a:r>
            <a:endParaRPr sz="2400" dirty="0">
              <a:ea typeface="Arial"/>
              <a:cs typeface="Arial"/>
              <a:sym typeface="Arial"/>
            </a:endParaRPr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Switching between multiple perspectives is also difficult (visually or mentally)</a:t>
            </a:r>
            <a:endParaRPr sz="2400" dirty="0"/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Tricky part</a:t>
            </a:r>
            <a:r>
              <a:rPr lang="en-US" sz="2400" dirty="0">
                <a:ea typeface="Arial"/>
                <a:cs typeface="Arial"/>
                <a:sym typeface="Arial"/>
              </a:rPr>
              <a:t>: real-world problem often require such perspective switching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5980CFB0-94C1-0CD0-9443-D187F7B268FE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2155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0825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70825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82155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82156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5"/>
          <p:cNvSpPr txBox="1">
            <a:spLocks noGrp="1"/>
          </p:cNvSpPr>
          <p:nvPr>
            <p:ph type="title"/>
          </p:nvPr>
        </p:nvSpPr>
        <p:spPr>
          <a:xfrm>
            <a:off x="3491355" y="3810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324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4. Initial exposure interferes with </a:t>
            </a:r>
            <a:br>
              <a:rPr lang="en-US" sz="324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</a:br>
            <a:r>
              <a:rPr lang="en-US" sz="324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    accurate perception</a:t>
            </a:r>
            <a:endParaRPr sz="324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5"/>
          <p:cNvSpPr txBox="1"/>
          <p:nvPr/>
        </p:nvSpPr>
        <p:spPr>
          <a:xfrm>
            <a:off x="10380673" y="3971509"/>
            <a:ext cx="1146469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Blur size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128px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64px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32px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16px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8px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None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82155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23FD1EC1-6C37-E3B2-BC9E-20B0DAD1A3DC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>
            <a:spLocks noGrp="1"/>
          </p:cNvSpPr>
          <p:nvPr>
            <p:ph type="title"/>
          </p:nvPr>
        </p:nvSpPr>
        <p:spPr>
          <a:xfrm>
            <a:off x="3546771" y="3810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324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4. Initial exposure interferes with </a:t>
            </a:r>
            <a:br>
              <a:rPr lang="en-US" sz="324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</a:br>
            <a:r>
              <a:rPr lang="en-US" sz="324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    accurate perception</a:t>
            </a:r>
            <a:endParaRPr sz="324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6"/>
          <p:cNvSpPr txBox="1">
            <a:spLocks noGrp="1"/>
          </p:cNvSpPr>
          <p:nvPr>
            <p:ph type="body" idx="1"/>
          </p:nvPr>
        </p:nvSpPr>
        <p:spPr>
          <a:xfrm>
            <a:off x="3546771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468630" indent="-35433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Longer exposure to ambiguous data makes people </a:t>
            </a:r>
            <a:r>
              <a:rPr lang="en-US" sz="2400" b="1" dirty="0">
                <a:ea typeface="Arial"/>
                <a:cs typeface="Arial"/>
                <a:sym typeface="Arial"/>
              </a:rPr>
              <a:t>more confident </a:t>
            </a:r>
            <a:r>
              <a:rPr lang="en-US" sz="2400" dirty="0">
                <a:ea typeface="Arial"/>
                <a:cs typeface="Arial"/>
                <a:sym typeface="Arial"/>
              </a:rPr>
              <a:t>in their initial model</a:t>
            </a:r>
            <a:endParaRPr sz="2400" dirty="0">
              <a:ea typeface="Arial"/>
              <a:cs typeface="Arial"/>
              <a:sym typeface="Arial"/>
            </a:endParaRPr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This is true even if new data presents strong evidence that their model is </a:t>
            </a:r>
            <a:r>
              <a:rPr lang="en-US" sz="2400" b="1" dirty="0">
                <a:ea typeface="Arial"/>
                <a:cs typeface="Arial"/>
                <a:sym typeface="Arial"/>
              </a:rPr>
              <a:t>wrong</a:t>
            </a:r>
            <a:r>
              <a:rPr lang="en-US" sz="2400" dirty="0">
                <a:ea typeface="Arial"/>
                <a:cs typeface="Arial"/>
                <a:sym typeface="Arial"/>
              </a:rPr>
              <a:t>!</a:t>
            </a:r>
            <a:endParaRPr sz="2400" dirty="0"/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Important: need to be intentional when we design, because incremental information can be </a:t>
            </a:r>
            <a:r>
              <a:rPr lang="en-US" sz="2400" b="1" dirty="0">
                <a:ea typeface="Arial"/>
                <a:cs typeface="Arial"/>
                <a:sym typeface="Arial"/>
              </a:rPr>
              <a:t>misleading</a:t>
            </a:r>
            <a:endParaRPr sz="2400" dirty="0"/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64E7274A-6003-1953-0707-F7E859D20219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>
            <a:spLocks noGrp="1"/>
          </p:cNvSpPr>
          <p:nvPr>
            <p:ph type="body" idx="1"/>
          </p:nvPr>
        </p:nvSpPr>
        <p:spPr>
          <a:xfrm>
            <a:off x="3532911" y="346365"/>
            <a:ext cx="82296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125729" indent="-11429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The good:</a:t>
            </a:r>
            <a:endParaRPr sz="2400" dirty="0"/>
          </a:p>
          <a:p>
            <a:pPr marL="868680" lvl="1" indent="-347980">
              <a:spcBef>
                <a:spcPts val="12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Well-tuned mental models let us process information quickly</a:t>
            </a:r>
            <a:endParaRPr sz="2400" dirty="0"/>
          </a:p>
          <a:p>
            <a:pPr marL="868680" lvl="1" indent="-347980">
              <a:spcBef>
                <a:spcPts val="12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Frees up more processing power to synthesize information</a:t>
            </a:r>
            <a:endParaRPr sz="2400" dirty="0"/>
          </a:p>
          <a:p>
            <a:pPr marL="125729" indent="-11429"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The bad:</a:t>
            </a:r>
            <a:endParaRPr sz="2400" dirty="0"/>
          </a:p>
          <a:p>
            <a:pPr marL="868680" lvl="1" indent="-347980">
              <a:spcBef>
                <a:spcPts val="12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People (esp. experts) tend not to notice information that contradicts their mental model</a:t>
            </a:r>
            <a:endParaRPr sz="2400" dirty="0"/>
          </a:p>
          <a:p>
            <a:pPr marL="868680" lvl="1" indent="-347980">
              <a:spcBef>
                <a:spcPts val="12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A “fresh pair of eyes” can be beneficial</a:t>
            </a:r>
            <a:endParaRPr sz="2400" dirty="0"/>
          </a:p>
          <a:p>
            <a:pPr marL="125729" indent="-11429"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The ugly:</a:t>
            </a:r>
            <a:endParaRPr sz="2400" dirty="0"/>
          </a:p>
          <a:p>
            <a:pPr marL="868680" lvl="1" indent="-347980">
              <a:spcBef>
                <a:spcPts val="12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Mental models are unavoidable: everyone has them, and they’re all different</a:t>
            </a:r>
            <a:endParaRPr sz="2400" dirty="0"/>
          </a:p>
          <a:p>
            <a:pPr marL="868680" lvl="1" indent="-347980">
              <a:spcBef>
                <a:spcPts val="12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Key:</a:t>
            </a:r>
            <a:r>
              <a:rPr lang="en-US" sz="2400" dirty="0">
                <a:ea typeface="Arial"/>
                <a:cs typeface="Arial"/>
                <a:sym typeface="Arial"/>
              </a:rPr>
              <a:t> be aware of how mental models form, how they shape perception, and how to support (or challenge) them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0305E3B6-892E-37E6-D911-8E67520E7FC7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8"/>
          <p:cNvSpPr txBox="1">
            <a:spLocks noGrp="1"/>
          </p:cNvSpPr>
          <p:nvPr>
            <p:ph type="title"/>
          </p:nvPr>
        </p:nvSpPr>
        <p:spPr>
          <a:xfrm>
            <a:off x="3508666" y="356752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So what do we have to work with?</a:t>
            </a:r>
            <a:endParaRPr sz="2800" i="1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p38" descr="human-computer-interacti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4842166" y="1967349"/>
            <a:ext cx="5064718" cy="3733799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8"/>
          <p:cNvSpPr/>
          <p:nvPr/>
        </p:nvSpPr>
        <p:spPr>
          <a:xfrm>
            <a:off x="4537366" y="1433948"/>
            <a:ext cx="6172200" cy="4572000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38" descr="human-computer-interactio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6175664" y="2107049"/>
            <a:ext cx="2233084" cy="1672167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in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Do you see posts on Moodle?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Did you join the class </a:t>
            </a:r>
            <a:r>
              <a:rPr lang="en-US" sz="2400" dirty="0" err="1">
                <a:ea typeface="Arial"/>
                <a:cs typeface="Arial"/>
                <a:sym typeface="Arial"/>
              </a:rPr>
              <a:t>Gradescope</a:t>
            </a:r>
            <a:r>
              <a:rPr lang="en-US" sz="2400" dirty="0">
                <a:ea typeface="Arial"/>
                <a:cs typeface="Arial"/>
                <a:sym typeface="Arial"/>
              </a:rPr>
              <a:t>?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Did you submit lab01 with your group?</a:t>
            </a:r>
          </a:p>
        </p:txBody>
      </p:sp>
    </p:spTree>
    <p:extLst>
      <p:ext uri="{BB962C8B-B14F-4D97-AF65-F5344CB8AC3E}">
        <p14:creationId xmlns:p14="http://schemas.microsoft.com/office/powerpoint/2010/main" val="9388012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3200" dirty="0"/>
              <a:t>Remember…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99ABB3-4A36-AEE1-1FDF-0BE6DA3FB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2"/>
          <a:stretch/>
        </p:blipFill>
        <p:spPr>
          <a:xfrm>
            <a:off x="3514845" y="1290310"/>
            <a:ext cx="8265371" cy="2407047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A14CB4AB-47ED-E914-1EF3-B83BDF3B7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670" y="2063302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059722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3200" dirty="0"/>
              <a:t>Remember…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b="1" dirty="0"/>
              <a:t>Big idea behind visualization</a:t>
            </a:r>
          </a:p>
          <a:p>
            <a:pPr lvl="1"/>
            <a:r>
              <a:rPr lang="en-US" sz="3000" dirty="0"/>
              <a:t>Data have dimensions</a:t>
            </a:r>
          </a:p>
          <a:p>
            <a:pPr lvl="1"/>
            <a:r>
              <a:rPr lang="en-US" sz="3000" dirty="0"/>
              <a:t>Visualizations have dimensions, too</a:t>
            </a:r>
          </a:p>
          <a:p>
            <a:pPr lvl="1"/>
            <a:r>
              <a:rPr lang="en-US" sz="3000" dirty="0"/>
              <a:t>To build good visualizations, we need to </a:t>
            </a:r>
            <a:r>
              <a:rPr lang="en-US" sz="3000" b="1" dirty="0"/>
              <a:t>map data dimensions  to visual dimensions </a:t>
            </a:r>
            <a:r>
              <a:rPr lang="en-US" sz="3000" dirty="0"/>
              <a:t>in a principled way 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99ABB3-4A36-AEE1-1FDF-0BE6DA3FB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2"/>
          <a:stretch/>
        </p:blipFill>
        <p:spPr>
          <a:xfrm>
            <a:off x="3514845" y="1290310"/>
            <a:ext cx="8265371" cy="2407047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2A716B34-7F59-B1B4-7D79-C6CF0F54A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670" y="2063302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3022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3200" dirty="0"/>
              <a:t>Remember…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b="1" dirty="0"/>
              <a:t>Big idea behind visualization</a:t>
            </a:r>
          </a:p>
          <a:p>
            <a:pPr lvl="1"/>
            <a:r>
              <a:rPr lang="en-US" sz="3000" dirty="0"/>
              <a:t>Data have dimensions</a:t>
            </a:r>
          </a:p>
          <a:p>
            <a:pPr lvl="1"/>
            <a:r>
              <a:rPr lang="en-US" sz="3000" dirty="0"/>
              <a:t>Visualizations have dimensions, too</a:t>
            </a:r>
          </a:p>
          <a:p>
            <a:pPr lvl="1"/>
            <a:r>
              <a:rPr lang="en-US" sz="3000" dirty="0"/>
              <a:t>To build good visualizations, we need to </a:t>
            </a:r>
            <a:r>
              <a:rPr lang="en-US" sz="3000" b="1" dirty="0"/>
              <a:t>map data dimensions  to visual dimensions </a:t>
            </a:r>
            <a:r>
              <a:rPr lang="en-US" sz="3000" dirty="0"/>
              <a:t>in a principled way 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99ABB3-4A36-AEE1-1FDF-0BE6DA3FB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2"/>
          <a:stretch/>
        </p:blipFill>
        <p:spPr>
          <a:xfrm>
            <a:off x="3514845" y="1290310"/>
            <a:ext cx="8265371" cy="2407047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83F160A1-58C1-F700-4F06-FF4B89CF13F4}"/>
              </a:ext>
            </a:extLst>
          </p:cNvPr>
          <p:cNvSpPr/>
          <p:nvPr/>
        </p:nvSpPr>
        <p:spPr>
          <a:xfrm>
            <a:off x="4412975" y="5552662"/>
            <a:ext cx="5221356" cy="768626"/>
          </a:xfrm>
          <a:prstGeom prst="frame">
            <a:avLst>
              <a:gd name="adj1" fmla="val 766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352C2290-8AC3-1D02-B3FA-CF683414A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670" y="2063302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1269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dirty="0"/>
              <a:t>Data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Visuals </a:t>
            </a:r>
          </a:p>
          <a:p>
            <a:pPr lvl="1"/>
            <a:r>
              <a:rPr lang="en-US" sz="3000" b="1" dirty="0"/>
              <a:t>Marks</a:t>
            </a:r>
            <a:r>
              <a:rPr lang="en-US" sz="3000" dirty="0"/>
              <a:t> </a:t>
            </a:r>
          </a:p>
          <a:p>
            <a:pPr lvl="2"/>
            <a:r>
              <a:rPr lang="en-US" sz="2800" dirty="0"/>
              <a:t>The “ink” </a:t>
            </a:r>
          </a:p>
          <a:p>
            <a:pPr lvl="1"/>
            <a:endParaRPr lang="en-US" sz="3000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99ABB3-4A36-AEE1-1FDF-0BE6DA3FBA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12"/>
          <a:stretch/>
        </p:blipFill>
        <p:spPr>
          <a:xfrm>
            <a:off x="4972584" y="354419"/>
            <a:ext cx="6411033" cy="1867025"/>
          </a:xfrm>
          <a:prstGeom prst="rect">
            <a:avLst/>
          </a:prstGeom>
        </p:spPr>
      </p:pic>
      <p:pic>
        <p:nvPicPr>
          <p:cNvPr id="24" name="Picture 23" descr="Graphical user interface&#10;&#10;Description automatically generated">
            <a:extLst>
              <a:ext uri="{FF2B5EF4-FFF2-40B4-BE49-F238E27FC236}">
                <a16:creationId xmlns:a16="http://schemas.microsoft.com/office/drawing/2014/main" id="{CF810CE0-25DD-DD14-4F93-3AD727F2BA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70"/>
          <a:stretch/>
        </p:blipFill>
        <p:spPr>
          <a:xfrm>
            <a:off x="6639432" y="2136911"/>
            <a:ext cx="4200845" cy="3303612"/>
          </a:xfrm>
          <a:prstGeom prst="rect">
            <a:avLst/>
          </a:prstGeom>
        </p:spPr>
      </p:pic>
      <p:pic>
        <p:nvPicPr>
          <p:cNvPr id="25" name="Picture 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13F446F-EE2C-29F2-2481-9DD5F1B2C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9410" y="871834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8771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dirty="0"/>
              <a:t>Data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Visuals </a:t>
            </a:r>
          </a:p>
          <a:p>
            <a:pPr lvl="1"/>
            <a:r>
              <a:rPr lang="en-US" sz="3000" b="1" dirty="0"/>
              <a:t>Marks</a:t>
            </a:r>
            <a:r>
              <a:rPr lang="en-US" sz="3000" dirty="0"/>
              <a:t> </a:t>
            </a:r>
          </a:p>
          <a:p>
            <a:pPr lvl="2"/>
            <a:r>
              <a:rPr lang="en-US" sz="2800" dirty="0"/>
              <a:t>The “ink”</a:t>
            </a:r>
          </a:p>
          <a:p>
            <a:pPr lvl="1"/>
            <a:endParaRPr lang="en-US" sz="3000" dirty="0"/>
          </a:p>
          <a:p>
            <a:pPr marL="502920" lvl="1" indent="0">
              <a:buNone/>
            </a:pPr>
            <a:endParaRPr lang="en-US" sz="3000" dirty="0"/>
          </a:p>
          <a:p>
            <a:pPr marL="502920" lvl="1" indent="0">
              <a:buNone/>
            </a:pPr>
            <a:endParaRPr lang="en-US" sz="3000" dirty="0"/>
          </a:p>
          <a:p>
            <a:pPr marL="502920" lvl="1" indent="0">
              <a:buNone/>
            </a:pPr>
            <a:endParaRPr lang="en-US" sz="3000" dirty="0"/>
          </a:p>
          <a:p>
            <a:pPr lvl="1"/>
            <a:r>
              <a:rPr lang="en-US" sz="3000" b="1" dirty="0"/>
              <a:t>Channels or dimensions </a:t>
            </a:r>
          </a:p>
          <a:p>
            <a:pPr lvl="2"/>
            <a:r>
              <a:rPr lang="en-US" sz="2800" dirty="0"/>
              <a:t>  </a:t>
            </a:r>
            <a:r>
              <a:rPr lang="en-US" sz="2800" i="1" dirty="0"/>
              <a:t>How</a:t>
            </a:r>
            <a:r>
              <a:rPr lang="en-US" sz="2800" dirty="0"/>
              <a:t> the marks show up on the page </a:t>
            </a:r>
          </a:p>
          <a:p>
            <a:pPr lvl="1"/>
            <a:endParaRPr lang="en-US" sz="3000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99ABB3-4A36-AEE1-1FDF-0BE6DA3FB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2"/>
          <a:stretch/>
        </p:blipFill>
        <p:spPr>
          <a:xfrm>
            <a:off x="4972584" y="354419"/>
            <a:ext cx="6411033" cy="1867025"/>
          </a:xfrm>
          <a:prstGeom prst="rect">
            <a:avLst/>
          </a:prstGeom>
        </p:spPr>
      </p:pic>
      <p:pic>
        <p:nvPicPr>
          <p:cNvPr id="23" name="Picture 22" descr="Graphical user interface&#10;&#10;Description automatically generated">
            <a:extLst>
              <a:ext uri="{FF2B5EF4-FFF2-40B4-BE49-F238E27FC236}">
                <a16:creationId xmlns:a16="http://schemas.microsoft.com/office/drawing/2014/main" id="{68D8CE39-65B8-4805-3BF0-B2D0D0F5DF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70"/>
          <a:stretch/>
        </p:blipFill>
        <p:spPr>
          <a:xfrm>
            <a:off x="6639432" y="2136911"/>
            <a:ext cx="4200845" cy="3303612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E6F9FB0D-3977-B0A2-BFFB-58469C413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9410" y="871834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0876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Position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</a:t>
            </a:r>
            <a:r>
              <a:rPr lang="en-US" sz="2800" i="1" dirty="0"/>
              <a:t>where</a:t>
            </a:r>
            <a:r>
              <a:rPr lang="en-US" sz="2800" dirty="0"/>
              <a:t> mark is drawn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650C4A2B-858D-7D2E-50E9-62802D0AA5CC}"/>
              </a:ext>
            </a:extLst>
          </p:cNvPr>
          <p:cNvGrpSpPr/>
          <p:nvPr/>
        </p:nvGrpSpPr>
        <p:grpSpPr>
          <a:xfrm>
            <a:off x="3624943" y="2304910"/>
            <a:ext cx="7997213" cy="3420110"/>
            <a:chOff x="304800" y="2599943"/>
            <a:chExt cx="8327390" cy="3420110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6327D2D6-E1E9-D1AC-6C31-989841216CA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00" y="3047999"/>
              <a:ext cx="2857500" cy="2857500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F62E343B-50EC-30EC-5173-2CB2FA89661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9400" y="2599943"/>
              <a:ext cx="2002535" cy="3419855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20A26582-E828-197F-0A1F-CBB68529DC5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8000" y="3026663"/>
              <a:ext cx="3581400" cy="2688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62535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Size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</a:t>
            </a:r>
            <a:r>
              <a:rPr lang="en-US" sz="2800" i="1" dirty="0"/>
              <a:t>how big</a:t>
            </a:r>
            <a:r>
              <a:rPr lang="en-US" sz="2800" dirty="0"/>
              <a:t> mark is drawn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506C2561-4ECE-01F4-C257-80FCCA40CEB1}"/>
              </a:ext>
            </a:extLst>
          </p:cNvPr>
          <p:cNvGrpSpPr/>
          <p:nvPr/>
        </p:nvGrpSpPr>
        <p:grpSpPr>
          <a:xfrm>
            <a:off x="3469734" y="2796209"/>
            <a:ext cx="6029325" cy="3046730"/>
            <a:chOff x="328969" y="2743200"/>
            <a:chExt cx="6029325" cy="3046730"/>
          </a:xfrm>
        </p:grpSpPr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18B6AEEB-3F88-E0A6-79CD-C57C3A1428E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8969" y="2957510"/>
              <a:ext cx="3358506" cy="2832374"/>
            </a:xfrm>
            <a:prstGeom prst="rect">
              <a:avLst/>
            </a:prstGeom>
          </p:spPr>
        </p:pic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49DAC1DA-34F8-15CF-CE94-2015797A661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81400" y="2743200"/>
              <a:ext cx="2776728" cy="2758440"/>
            </a:xfrm>
            <a:prstGeom prst="rect">
              <a:avLst/>
            </a:prstGeom>
          </p:spPr>
        </p:pic>
      </p:grpSp>
      <p:pic>
        <p:nvPicPr>
          <p:cNvPr id="7" name="object 7">
            <a:extLst>
              <a:ext uri="{FF2B5EF4-FFF2-40B4-BE49-F238E27FC236}">
                <a16:creationId xmlns:a16="http://schemas.microsoft.com/office/drawing/2014/main" id="{C1A3EBB9-AE89-E25B-E777-EBB8A0AE666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10220" y="2948609"/>
            <a:ext cx="1988745" cy="250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427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Value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</a:t>
            </a:r>
            <a:r>
              <a:rPr lang="en-US" sz="2800" i="1" dirty="0"/>
              <a:t>how dark</a:t>
            </a:r>
            <a:r>
              <a:rPr lang="en-US" sz="2800" dirty="0"/>
              <a:t> mark is drawn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3860084A-75D8-0A39-106C-1B33CC9D019D}"/>
              </a:ext>
            </a:extLst>
          </p:cNvPr>
          <p:cNvGrpSpPr/>
          <p:nvPr/>
        </p:nvGrpSpPr>
        <p:grpSpPr>
          <a:xfrm>
            <a:off x="4691269" y="2597978"/>
            <a:ext cx="7016473" cy="3802822"/>
            <a:chOff x="749300" y="2730500"/>
            <a:chExt cx="7645400" cy="3835400"/>
          </a:xfrm>
        </p:grpSpPr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6CC08693-888B-E9E6-1EBA-079F51DBC8F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0" y="2743199"/>
              <a:ext cx="7620000" cy="3809999"/>
            </a:xfrm>
            <a:prstGeom prst="rect">
              <a:avLst/>
            </a:prstGeom>
          </p:spPr>
        </p:pic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F4E13142-1F9A-01D4-2DB3-92E9EE1C6D5C}"/>
                </a:ext>
              </a:extLst>
            </p:cNvPr>
            <p:cNvSpPr/>
            <p:nvPr/>
          </p:nvSpPr>
          <p:spPr>
            <a:xfrm>
              <a:off x="755650" y="2736850"/>
              <a:ext cx="7632700" cy="3822700"/>
            </a:xfrm>
            <a:custGeom>
              <a:avLst/>
              <a:gdLst/>
              <a:ahLst/>
              <a:cxnLst/>
              <a:rect l="l" t="t" r="r" b="b"/>
              <a:pathLst>
                <a:path w="7632700" h="3822700">
                  <a:moveTo>
                    <a:pt x="0" y="0"/>
                  </a:moveTo>
                  <a:lnTo>
                    <a:pt x="7632699" y="0"/>
                  </a:lnTo>
                  <a:lnTo>
                    <a:pt x="7632699" y="3822699"/>
                  </a:lnTo>
                  <a:lnTo>
                    <a:pt x="0" y="3822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929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00138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Color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</a:t>
            </a:r>
            <a:r>
              <a:rPr lang="en-US" sz="2800" i="1" dirty="0"/>
              <a:t>hue </a:t>
            </a:r>
            <a:r>
              <a:rPr lang="en-US" sz="2800" dirty="0"/>
              <a:t>of mark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05298C36-BE84-72FF-F457-FE51301A78B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3989" y="2970037"/>
            <a:ext cx="4035619" cy="2754983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58AEFA85-8E9A-B3F5-5E38-9773C2AC4DD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88026" y="2502943"/>
            <a:ext cx="3758184" cy="333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159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Orientation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how mark is </a:t>
            </a:r>
            <a:r>
              <a:rPr lang="en-US" sz="2800" i="1" dirty="0"/>
              <a:t>rotated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5A705B33-401D-7D0C-26E4-625C1049058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38331" y="2710069"/>
            <a:ext cx="4159792" cy="2807046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63E1AD40-7B41-3F73-BDBC-33DDFF9881F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03041" y="2797851"/>
            <a:ext cx="3730752" cy="255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58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title"/>
          </p:nvPr>
        </p:nvSpPr>
        <p:spPr>
          <a:xfrm>
            <a:off x="152400" y="2438400"/>
            <a:ext cx="3073400" cy="15794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Preparing for labs</a:t>
            </a:r>
            <a:endParaRPr dirty="0">
              <a:solidFill>
                <a:schemeClr val="bg1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5"/>
          <p:cNvSpPr txBox="1">
            <a:spLocks noGrp="1"/>
          </p:cNvSpPr>
          <p:nvPr>
            <p:ph type="body" idx="1"/>
          </p:nvPr>
        </p:nvSpPr>
        <p:spPr>
          <a:xfrm>
            <a:off x="3532909" y="974292"/>
            <a:ext cx="8229600" cy="48307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8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8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buSzPts val="1887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Our labs will be run using Tableau, a drag-and-drop visualization tool suite</a:t>
            </a:r>
            <a:endParaRPr sz="2400" dirty="0"/>
          </a:p>
          <a:p>
            <a:pPr marL="0" indent="0">
              <a:lnSpc>
                <a:spcPct val="8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buSzPts val="1887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Tableau for Teaching has donated license keys (good for one year) for everyone enrolled in this course</a:t>
            </a:r>
            <a:endParaRPr sz="2400" dirty="0"/>
          </a:p>
          <a:p>
            <a:pPr marL="0" indent="0">
              <a:lnSpc>
                <a:spcPct val="8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buSzPts val="1887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Instructions for downloading are on the next slide. </a:t>
            </a:r>
            <a:r>
              <a:rPr lang="en-US" sz="2400" dirty="0">
                <a:highlight>
                  <a:srgbClr val="FFFF00"/>
                </a:highlight>
                <a:ea typeface="Arial"/>
                <a:cs typeface="Arial"/>
                <a:sym typeface="Arial"/>
              </a:rPr>
              <a:t>Download before next class (Thursday 09/12)</a:t>
            </a:r>
            <a:endParaRPr sz="2400" dirty="0">
              <a:highlight>
                <a:srgbClr val="FFFF00"/>
              </a:highlight>
            </a:endParaRPr>
          </a:p>
          <a:p>
            <a:pPr marL="0" indent="0">
              <a:lnSpc>
                <a:spcPct val="8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buSzPts val="1887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Need help? Ping me, or come to office hours</a:t>
            </a:r>
            <a:endParaRPr sz="2400" dirty="0"/>
          </a:p>
        </p:txBody>
      </p:sp>
      <p:pic>
        <p:nvPicPr>
          <p:cNvPr id="111" name="Google Shape;111;p15" descr="tableau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7509" y="699654"/>
            <a:ext cx="5740400" cy="119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Shape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how mark is </a:t>
            </a:r>
            <a:r>
              <a:rPr lang="en-US" sz="2800" i="1" dirty="0"/>
              <a:t>shaped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1D023853-71BA-59EF-04B0-6A3A08D538E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66937" y="2787861"/>
            <a:ext cx="2377439" cy="2380487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E9FFD80B-EDAB-E6EE-268F-9E79CD253EE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06948" y="2729948"/>
            <a:ext cx="2438400" cy="2438400"/>
          </a:xfrm>
          <a:prstGeom prst="rect">
            <a:avLst/>
          </a:prstGeom>
        </p:spPr>
      </p:pic>
      <p:pic>
        <p:nvPicPr>
          <p:cNvPr id="1026" name="Picture 2" descr="gender neutral bathroom sign - Clip Art Library">
            <a:extLst>
              <a:ext uri="{FF2B5EF4-FFF2-40B4-BE49-F238E27FC236}">
                <a16:creationId xmlns:a16="http://schemas.microsoft.com/office/drawing/2014/main" id="{550E4C68-0355-1B0D-31A7-271501E15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763" y="2848820"/>
            <a:ext cx="3097669" cy="206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4465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7779393" cy="5841492"/>
          </a:xfrm>
        </p:spPr>
        <p:txBody>
          <a:bodyPr anchor="t">
            <a:normAutofit/>
          </a:bodyPr>
          <a:lstStyle/>
          <a:p>
            <a:r>
              <a:rPr lang="en-US" sz="3200" dirty="0"/>
              <a:t>Remember… </a:t>
            </a:r>
            <a:r>
              <a:rPr lang="en-US" sz="3200" b="1" dirty="0"/>
              <a:t>Big idea behind visualization</a:t>
            </a:r>
          </a:p>
          <a:p>
            <a:pPr lvl="1"/>
            <a:r>
              <a:rPr lang="en-US" sz="3000" dirty="0"/>
              <a:t>Map data dimensions  to visual dimensions in a principled way </a:t>
            </a:r>
          </a:p>
        </p:txBody>
      </p:sp>
    </p:spTree>
    <p:extLst>
      <p:ext uri="{BB962C8B-B14F-4D97-AF65-F5344CB8AC3E}">
        <p14:creationId xmlns:p14="http://schemas.microsoft.com/office/powerpoint/2010/main" val="5218267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7779393" cy="5841492"/>
          </a:xfrm>
        </p:spPr>
        <p:txBody>
          <a:bodyPr anchor="t">
            <a:normAutofit/>
          </a:bodyPr>
          <a:lstStyle/>
          <a:p>
            <a:r>
              <a:rPr lang="en-US" sz="2400" dirty="0"/>
              <a:t>Remember… </a:t>
            </a:r>
            <a:r>
              <a:rPr lang="en-US" sz="2400" b="1" dirty="0"/>
              <a:t>Big idea behind visualization</a:t>
            </a:r>
          </a:p>
          <a:p>
            <a:pPr lvl="1"/>
            <a:r>
              <a:rPr lang="en-US" sz="2400" dirty="0"/>
              <a:t>Map data dimensions  to visual dimensions in a principled way </a:t>
            </a:r>
          </a:p>
        </p:txBody>
      </p: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9C93A0E-886E-D52F-CE30-A98C262067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67650"/>
          <a:stretch/>
        </p:blipFill>
        <p:spPr>
          <a:xfrm>
            <a:off x="4117341" y="1983459"/>
            <a:ext cx="1846136" cy="1601849"/>
          </a:xfrm>
          <a:prstGeom prst="rect">
            <a:avLst/>
          </a:prstGeom>
        </p:spPr>
      </p:pic>
      <p:grpSp>
        <p:nvGrpSpPr>
          <p:cNvPr id="6" name="object 4">
            <a:extLst>
              <a:ext uri="{FF2B5EF4-FFF2-40B4-BE49-F238E27FC236}">
                <a16:creationId xmlns:a16="http://schemas.microsoft.com/office/drawing/2014/main" id="{CA6EDB57-C2A7-FF4B-AEAC-1783AE9BB8C0}"/>
              </a:ext>
            </a:extLst>
          </p:cNvPr>
          <p:cNvGrpSpPr/>
          <p:nvPr/>
        </p:nvGrpSpPr>
        <p:grpSpPr>
          <a:xfrm>
            <a:off x="8236335" y="2179978"/>
            <a:ext cx="2988256" cy="4232054"/>
            <a:chOff x="2116705" y="1524000"/>
            <a:chExt cx="2074545" cy="3164840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EFFC5B26-DE2C-81EA-469D-D53DAD091B7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4785A675-53C5-1558-7BCE-D0DEE44D17C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pic>
        <p:nvPicPr>
          <p:cNvPr id="9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564A240-23A3-E853-52DD-B8CD1C414C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51" r="35298"/>
          <a:stretch/>
        </p:blipFill>
        <p:spPr>
          <a:xfrm>
            <a:off x="4117341" y="3446558"/>
            <a:ext cx="1957981" cy="1698895"/>
          </a:xfrm>
          <a:prstGeom prst="rect">
            <a:avLst/>
          </a:prstGeom>
        </p:spPr>
      </p:pic>
      <p:pic>
        <p:nvPicPr>
          <p:cNvPr id="11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CCDD8B4-04AE-0482-6EF3-E47FD2E51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26" r="3612"/>
          <a:stretch/>
        </p:blipFill>
        <p:spPr>
          <a:xfrm>
            <a:off x="4117341" y="5048407"/>
            <a:ext cx="1957981" cy="1752473"/>
          </a:xfrm>
          <a:prstGeom prst="rect">
            <a:avLst/>
          </a:prstGeom>
        </p:spPr>
      </p:pic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3C3FDAC5-1051-FB25-C4A9-A5317D361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1584" y="5485964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C4AD24C0-2177-FD74-FFDB-9FB6A2828DB0}"/>
              </a:ext>
            </a:extLst>
          </p:cNvPr>
          <p:cNvSpPr/>
          <p:nvPr/>
        </p:nvSpPr>
        <p:spPr>
          <a:xfrm>
            <a:off x="6264454" y="3916612"/>
            <a:ext cx="1782748" cy="5228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 descr="Question Mark with solid fill">
            <a:extLst>
              <a:ext uri="{FF2B5EF4-FFF2-40B4-BE49-F238E27FC236}">
                <a16:creationId xmlns:a16="http://schemas.microsoft.com/office/drawing/2014/main" id="{DE9BF950-5B12-80E5-F825-37E4E2B94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8628" y="378485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902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7779393" cy="5841492"/>
          </a:xfrm>
        </p:spPr>
        <p:txBody>
          <a:bodyPr anchor="t">
            <a:normAutofit/>
          </a:bodyPr>
          <a:lstStyle/>
          <a:p>
            <a:r>
              <a:rPr lang="en-US" sz="2400" dirty="0"/>
              <a:t>Remember… </a:t>
            </a:r>
            <a:r>
              <a:rPr lang="en-US" sz="2400" b="1" dirty="0"/>
              <a:t>Big idea behind visualization</a:t>
            </a:r>
          </a:p>
          <a:p>
            <a:pPr lvl="1"/>
            <a:r>
              <a:rPr lang="en-US" sz="2400" dirty="0"/>
              <a:t>Map data dimensions  to visual dimensions in a principled way </a:t>
            </a:r>
          </a:p>
        </p:txBody>
      </p: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9C93A0E-886E-D52F-CE30-A98C262067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67650"/>
          <a:stretch/>
        </p:blipFill>
        <p:spPr>
          <a:xfrm>
            <a:off x="4117341" y="1983459"/>
            <a:ext cx="1846136" cy="1601849"/>
          </a:xfrm>
          <a:prstGeom prst="rect">
            <a:avLst/>
          </a:prstGeom>
        </p:spPr>
      </p:pic>
      <p:grpSp>
        <p:nvGrpSpPr>
          <p:cNvPr id="6" name="object 4">
            <a:extLst>
              <a:ext uri="{FF2B5EF4-FFF2-40B4-BE49-F238E27FC236}">
                <a16:creationId xmlns:a16="http://schemas.microsoft.com/office/drawing/2014/main" id="{CA6EDB57-C2A7-FF4B-AEAC-1783AE9BB8C0}"/>
              </a:ext>
            </a:extLst>
          </p:cNvPr>
          <p:cNvGrpSpPr/>
          <p:nvPr/>
        </p:nvGrpSpPr>
        <p:grpSpPr>
          <a:xfrm>
            <a:off x="8236335" y="2179978"/>
            <a:ext cx="2988256" cy="4232054"/>
            <a:chOff x="2116705" y="1524000"/>
            <a:chExt cx="2074545" cy="3164840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EFFC5B26-DE2C-81EA-469D-D53DAD091B7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4785A675-53C5-1558-7BCE-D0DEE44D17C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pic>
        <p:nvPicPr>
          <p:cNvPr id="9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564A240-23A3-E853-52DD-B8CD1C414C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51" r="35298"/>
          <a:stretch/>
        </p:blipFill>
        <p:spPr>
          <a:xfrm>
            <a:off x="4117341" y="3446558"/>
            <a:ext cx="1957981" cy="1698895"/>
          </a:xfrm>
          <a:prstGeom prst="rect">
            <a:avLst/>
          </a:prstGeom>
        </p:spPr>
      </p:pic>
      <p:pic>
        <p:nvPicPr>
          <p:cNvPr id="11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CCDD8B4-04AE-0482-6EF3-E47FD2E51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26" r="3612"/>
          <a:stretch/>
        </p:blipFill>
        <p:spPr>
          <a:xfrm>
            <a:off x="4117341" y="5048407"/>
            <a:ext cx="1957981" cy="1752473"/>
          </a:xfrm>
          <a:prstGeom prst="rect">
            <a:avLst/>
          </a:prstGeom>
        </p:spPr>
      </p:pic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3C3FDAC5-1051-FB25-C4A9-A5317D361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1584" y="5485964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C4AD24C0-2177-FD74-FFDB-9FB6A2828DB0}"/>
              </a:ext>
            </a:extLst>
          </p:cNvPr>
          <p:cNvSpPr/>
          <p:nvPr/>
        </p:nvSpPr>
        <p:spPr>
          <a:xfrm>
            <a:off x="6341742" y="2861187"/>
            <a:ext cx="1782748" cy="5228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 descr="Question Mark with solid fill">
            <a:extLst>
              <a:ext uri="{FF2B5EF4-FFF2-40B4-BE49-F238E27FC236}">
                <a16:creationId xmlns:a16="http://schemas.microsoft.com/office/drawing/2014/main" id="{DE9BF950-5B12-80E5-F825-37E4E2B94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75916" y="2729429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9DE604-5AA9-1FB9-28C2-4FF3ACDA90B2}"/>
              </a:ext>
            </a:extLst>
          </p:cNvPr>
          <p:cNvSpPr txBox="1"/>
          <p:nvPr/>
        </p:nvSpPr>
        <p:spPr>
          <a:xfrm>
            <a:off x="5285488" y="2976841"/>
            <a:ext cx="4100638" cy="200906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Let’s experiment. Pair up with 2 other people for the next activity and find a spot on the board. </a:t>
            </a:r>
          </a:p>
        </p:txBody>
      </p:sp>
    </p:spTree>
    <p:extLst>
      <p:ext uri="{BB962C8B-B14F-4D97-AF65-F5344CB8AC3E}">
        <p14:creationId xmlns:p14="http://schemas.microsoft.com/office/powerpoint/2010/main" val="21384047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CA6EDB57-C2A7-FF4B-AEAC-1783AE9BB8C0}"/>
              </a:ext>
            </a:extLst>
          </p:cNvPr>
          <p:cNvGrpSpPr/>
          <p:nvPr/>
        </p:nvGrpSpPr>
        <p:grpSpPr>
          <a:xfrm>
            <a:off x="8236334" y="2462033"/>
            <a:ext cx="2988256" cy="4232054"/>
            <a:chOff x="2116705" y="1524000"/>
            <a:chExt cx="2074545" cy="3164840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EFFC5B26-DE2C-81EA-469D-D53DAD091B7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4785A675-53C5-1558-7BCE-D0DEE44D17C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09DE604-5AA9-1FB9-28C2-4FF3ACDA90B2}"/>
              </a:ext>
            </a:extLst>
          </p:cNvPr>
          <p:cNvSpPr txBox="1"/>
          <p:nvPr/>
        </p:nvSpPr>
        <p:spPr>
          <a:xfrm>
            <a:off x="609600" y="164578"/>
            <a:ext cx="11329481" cy="200906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Work with your group to represent each observation in this dataset as a point (mark) styled using the visual channel you were assigned.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Be prepared to share with the class. 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DD73F49-FF79-6645-1712-F5B12BCE6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93102"/>
              </p:ext>
            </p:extLst>
          </p:nvPr>
        </p:nvGraphicFramePr>
        <p:xfrm>
          <a:off x="4680264" y="2568793"/>
          <a:ext cx="2409633" cy="36201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09633">
                  <a:extLst>
                    <a:ext uri="{9D8B030D-6E8A-4147-A177-3AD203B41FA5}">
                      <a16:colId xmlns:a16="http://schemas.microsoft.com/office/drawing/2014/main" val="3886664144"/>
                    </a:ext>
                  </a:extLst>
                </a:gridCol>
              </a:tblGrid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Name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00616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blueberry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0055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asparagus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239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pumpkin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3530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39516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CA6EDB57-C2A7-FF4B-AEAC-1783AE9BB8C0}"/>
              </a:ext>
            </a:extLst>
          </p:cNvPr>
          <p:cNvGrpSpPr/>
          <p:nvPr/>
        </p:nvGrpSpPr>
        <p:grpSpPr>
          <a:xfrm>
            <a:off x="8236334" y="2462033"/>
            <a:ext cx="2988256" cy="4232054"/>
            <a:chOff x="2116705" y="1524000"/>
            <a:chExt cx="2074545" cy="3164840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EFFC5B26-DE2C-81EA-469D-D53DAD091B7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4785A675-53C5-1558-7BCE-D0DEE44D17C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09DE604-5AA9-1FB9-28C2-4FF3ACDA90B2}"/>
              </a:ext>
            </a:extLst>
          </p:cNvPr>
          <p:cNvSpPr txBox="1"/>
          <p:nvPr/>
        </p:nvSpPr>
        <p:spPr>
          <a:xfrm>
            <a:off x="3671454" y="1628612"/>
            <a:ext cx="5552136" cy="57888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What type of variable is Name?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DD73F49-FF79-6645-1712-F5B12BCE6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127599"/>
              </p:ext>
            </p:extLst>
          </p:nvPr>
        </p:nvGraphicFramePr>
        <p:xfrm>
          <a:off x="4680264" y="2568793"/>
          <a:ext cx="2409633" cy="36201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09633">
                  <a:extLst>
                    <a:ext uri="{9D8B030D-6E8A-4147-A177-3AD203B41FA5}">
                      <a16:colId xmlns:a16="http://schemas.microsoft.com/office/drawing/2014/main" val="3886664144"/>
                    </a:ext>
                  </a:extLst>
                </a:gridCol>
              </a:tblGrid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Name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00616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blueberry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0055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asparagus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239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pumpkin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3530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2265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CA6EDB57-C2A7-FF4B-AEAC-1783AE9BB8C0}"/>
              </a:ext>
            </a:extLst>
          </p:cNvPr>
          <p:cNvGrpSpPr/>
          <p:nvPr/>
        </p:nvGrpSpPr>
        <p:grpSpPr>
          <a:xfrm>
            <a:off x="8236334" y="2462033"/>
            <a:ext cx="2988256" cy="4232054"/>
            <a:chOff x="2116705" y="1524000"/>
            <a:chExt cx="2074545" cy="3164840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EFFC5B26-DE2C-81EA-469D-D53DAD091B7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4785A675-53C5-1558-7BCE-D0DEE44D17C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CFB5D66-6B0C-E446-D3E2-A5F9BAEDF91A}"/>
              </a:ext>
            </a:extLst>
          </p:cNvPr>
          <p:cNvSpPr txBox="1"/>
          <p:nvPr/>
        </p:nvSpPr>
        <p:spPr>
          <a:xfrm>
            <a:off x="609600" y="164578"/>
            <a:ext cx="11329481" cy="200906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Work with your group to represent each observation in this dataset as a point (mark) styled using the visual channel you were assigned.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Be prepared to share with the class. 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B531507-B517-B60A-9553-4A1E6367C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60228"/>
              </p:ext>
            </p:extLst>
          </p:nvPr>
        </p:nvGraphicFramePr>
        <p:xfrm>
          <a:off x="4680264" y="2568793"/>
          <a:ext cx="2409633" cy="36201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09633">
                  <a:extLst>
                    <a:ext uri="{9D8B030D-6E8A-4147-A177-3AD203B41FA5}">
                      <a16:colId xmlns:a16="http://schemas.microsoft.com/office/drawing/2014/main" val="3886664144"/>
                    </a:ext>
                  </a:extLst>
                </a:gridCol>
              </a:tblGrid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Season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00616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summer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0055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spring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239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fall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3530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58623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CA6EDB57-C2A7-FF4B-AEAC-1783AE9BB8C0}"/>
              </a:ext>
            </a:extLst>
          </p:cNvPr>
          <p:cNvGrpSpPr/>
          <p:nvPr/>
        </p:nvGrpSpPr>
        <p:grpSpPr>
          <a:xfrm>
            <a:off x="8236334" y="2462033"/>
            <a:ext cx="2988256" cy="4232054"/>
            <a:chOff x="2116705" y="1524000"/>
            <a:chExt cx="2074545" cy="3164840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EFFC5B26-DE2C-81EA-469D-D53DAD091B7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4785A675-53C5-1558-7BCE-D0DEE44D17C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B531507-B517-B60A-9553-4A1E6367CF0A}"/>
              </a:ext>
            </a:extLst>
          </p:cNvPr>
          <p:cNvGraphicFramePr>
            <a:graphicFrameLocks noGrp="1"/>
          </p:cNvGraphicFramePr>
          <p:nvPr/>
        </p:nvGraphicFramePr>
        <p:xfrm>
          <a:off x="4680264" y="2568793"/>
          <a:ext cx="2409633" cy="36201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09633">
                  <a:extLst>
                    <a:ext uri="{9D8B030D-6E8A-4147-A177-3AD203B41FA5}">
                      <a16:colId xmlns:a16="http://schemas.microsoft.com/office/drawing/2014/main" val="3886664144"/>
                    </a:ext>
                  </a:extLst>
                </a:gridCol>
              </a:tblGrid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Season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00616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summer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0055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spring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239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fall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35305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F4F81EF-929C-E044-3F31-B96DE92DB3D9}"/>
              </a:ext>
            </a:extLst>
          </p:cNvPr>
          <p:cNvSpPr txBox="1"/>
          <p:nvPr/>
        </p:nvSpPr>
        <p:spPr>
          <a:xfrm>
            <a:off x="3671454" y="1628612"/>
            <a:ext cx="5552136" cy="57888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What type of variable is Season?</a:t>
            </a:r>
          </a:p>
        </p:txBody>
      </p:sp>
    </p:spTree>
    <p:extLst>
      <p:ext uri="{BB962C8B-B14F-4D97-AF65-F5344CB8AC3E}">
        <p14:creationId xmlns:p14="http://schemas.microsoft.com/office/powerpoint/2010/main" val="9867449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CA6EDB57-C2A7-FF4B-AEAC-1783AE9BB8C0}"/>
              </a:ext>
            </a:extLst>
          </p:cNvPr>
          <p:cNvGrpSpPr/>
          <p:nvPr/>
        </p:nvGrpSpPr>
        <p:grpSpPr>
          <a:xfrm>
            <a:off x="8236334" y="2462033"/>
            <a:ext cx="2988256" cy="4232054"/>
            <a:chOff x="2116705" y="1524000"/>
            <a:chExt cx="2074545" cy="3164840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EFFC5B26-DE2C-81EA-469D-D53DAD091B7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4785A675-53C5-1558-7BCE-D0DEE44D17C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D045158-63BC-3A17-0A45-F3D0E1F2FEA4}"/>
              </a:ext>
            </a:extLst>
          </p:cNvPr>
          <p:cNvSpPr txBox="1"/>
          <p:nvPr/>
        </p:nvSpPr>
        <p:spPr>
          <a:xfrm>
            <a:off x="609600" y="164578"/>
            <a:ext cx="11329481" cy="200906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Work with your group to represent each observation in this dataset as a point (mark) styled using the visual channel you were assigned.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Be prepared to share with the class. 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F126CE-7896-777D-5891-6E86D5C1E1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144938"/>
              </p:ext>
            </p:extLst>
          </p:nvPr>
        </p:nvGraphicFramePr>
        <p:xfrm>
          <a:off x="4680264" y="2568793"/>
          <a:ext cx="2409633" cy="36201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09633">
                  <a:extLst>
                    <a:ext uri="{9D8B030D-6E8A-4147-A177-3AD203B41FA5}">
                      <a16:colId xmlns:a16="http://schemas.microsoft.com/office/drawing/2014/main" val="3886664144"/>
                    </a:ext>
                  </a:extLst>
                </a:gridCol>
              </a:tblGrid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Price (per </a:t>
                      </a:r>
                      <a:r>
                        <a:rPr lang="en-US" sz="2400" dirty="0" err="1"/>
                        <a:t>lb</a:t>
                      </a:r>
                      <a:r>
                        <a:rPr lang="en-US" sz="240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00616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6.45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0055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4.99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239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3530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5788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CA6EDB57-C2A7-FF4B-AEAC-1783AE9BB8C0}"/>
              </a:ext>
            </a:extLst>
          </p:cNvPr>
          <p:cNvGrpSpPr/>
          <p:nvPr/>
        </p:nvGrpSpPr>
        <p:grpSpPr>
          <a:xfrm>
            <a:off x="8236334" y="2462033"/>
            <a:ext cx="2988256" cy="4232054"/>
            <a:chOff x="2116705" y="1524000"/>
            <a:chExt cx="2074545" cy="3164840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EFFC5B26-DE2C-81EA-469D-D53DAD091B7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4785A675-53C5-1558-7BCE-D0DEE44D17C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F126CE-7896-777D-5891-6E86D5C1E1D1}"/>
              </a:ext>
            </a:extLst>
          </p:cNvPr>
          <p:cNvGraphicFramePr>
            <a:graphicFrameLocks noGrp="1"/>
          </p:cNvGraphicFramePr>
          <p:nvPr/>
        </p:nvGraphicFramePr>
        <p:xfrm>
          <a:off x="4680264" y="2568793"/>
          <a:ext cx="2409633" cy="36201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09633">
                  <a:extLst>
                    <a:ext uri="{9D8B030D-6E8A-4147-A177-3AD203B41FA5}">
                      <a16:colId xmlns:a16="http://schemas.microsoft.com/office/drawing/2014/main" val="3886664144"/>
                    </a:ext>
                  </a:extLst>
                </a:gridCol>
              </a:tblGrid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Price (per </a:t>
                      </a:r>
                      <a:r>
                        <a:rPr lang="en-US" sz="2400" dirty="0" err="1"/>
                        <a:t>lb</a:t>
                      </a:r>
                      <a:r>
                        <a:rPr lang="en-US" sz="240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00616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6.45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0055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4.99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239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35305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A80AF07-C10C-CC28-1122-AC889276E140}"/>
              </a:ext>
            </a:extLst>
          </p:cNvPr>
          <p:cNvSpPr txBox="1"/>
          <p:nvPr/>
        </p:nvSpPr>
        <p:spPr>
          <a:xfrm>
            <a:off x="3671454" y="1628612"/>
            <a:ext cx="5552136" cy="57888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What type of variable is Price?</a:t>
            </a:r>
          </a:p>
        </p:txBody>
      </p:sp>
    </p:spTree>
    <p:extLst>
      <p:ext uri="{BB962C8B-B14F-4D97-AF65-F5344CB8AC3E}">
        <p14:creationId xmlns:p14="http://schemas.microsoft.com/office/powerpoint/2010/main" val="2636326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title"/>
          </p:nvPr>
        </p:nvSpPr>
        <p:spPr>
          <a:xfrm>
            <a:off x="152400" y="2438400"/>
            <a:ext cx="3073400" cy="15794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Preparing for labs</a:t>
            </a:r>
            <a:endParaRPr dirty="0">
              <a:solidFill>
                <a:schemeClr val="bg1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5"/>
          <p:cNvSpPr txBox="1">
            <a:spLocks noGrp="1"/>
          </p:cNvSpPr>
          <p:nvPr>
            <p:ph type="body" idx="1"/>
          </p:nvPr>
        </p:nvSpPr>
        <p:spPr>
          <a:xfrm>
            <a:off x="3532909" y="1468582"/>
            <a:ext cx="8229600" cy="433647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400" b="0" i="0" dirty="0">
                <a:effectLst/>
              </a:rPr>
              <a:t>Download the latest version of Tableau Desktop and Tableau Prep Builder: </a:t>
            </a:r>
            <a:r>
              <a:rPr lang="en-US" sz="2400" b="0" i="0" dirty="0">
                <a:effectLst/>
                <a:hlinkClick r:id="rId3"/>
              </a:rPr>
              <a:t>https://www.tableau.com/tft/activation</a:t>
            </a:r>
            <a:r>
              <a:rPr lang="en-US" sz="2400" b="0" i="0" dirty="0">
                <a:effectLst/>
              </a:rPr>
              <a:t>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b="0" i="0" dirty="0">
                <a:effectLst/>
              </a:rPr>
              <a:t>Click on the link above and select “Download Tableau Desktop” and “Download Tableau Prep Builder”. On the form, enter your school email address for Business E-mail and enter the name of your school for Organization.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b="0" i="0" dirty="0">
                <a:effectLst/>
              </a:rPr>
              <a:t>Activate with your product key:  TCR8-EF41-95B0-0D5E-FFAE 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b="0" i="0" dirty="0">
                <a:effectLst/>
              </a:rPr>
              <a:t>Already have a copy of Tableau Desktop installed? Update your license in the application: Help menu → Manage Product Keys</a:t>
            </a:r>
          </a:p>
        </p:txBody>
      </p:sp>
      <p:pic>
        <p:nvPicPr>
          <p:cNvPr id="111" name="Google Shape;111;p15" descr="tableau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77509" y="145472"/>
            <a:ext cx="5740400" cy="1193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08434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7779393" cy="5841492"/>
          </a:xfrm>
        </p:spPr>
        <p:txBody>
          <a:bodyPr anchor="t">
            <a:normAutofit/>
          </a:bodyPr>
          <a:lstStyle/>
          <a:p>
            <a:r>
              <a:rPr lang="en-US" sz="2400" dirty="0"/>
              <a:t>Remember… </a:t>
            </a:r>
            <a:r>
              <a:rPr lang="en-US" sz="2400" b="1" dirty="0"/>
              <a:t>Big idea behind visualization</a:t>
            </a:r>
          </a:p>
          <a:p>
            <a:pPr lvl="1"/>
            <a:r>
              <a:rPr lang="en-US" sz="2400" dirty="0"/>
              <a:t>Map data dimensions  to visual dimensions in a principled way </a:t>
            </a:r>
          </a:p>
          <a:p>
            <a:pPr lvl="1"/>
            <a:r>
              <a:rPr lang="en-US" sz="2400" dirty="0"/>
              <a:t>Not all visual dimensions can represent all data types</a:t>
            </a:r>
          </a:p>
          <a:p>
            <a:pPr lvl="1"/>
            <a:endParaRPr lang="en-US" sz="2400" dirty="0"/>
          </a:p>
        </p:txBody>
      </p:sp>
      <p:grpSp>
        <p:nvGrpSpPr>
          <p:cNvPr id="14" name="object 4">
            <a:extLst>
              <a:ext uri="{FF2B5EF4-FFF2-40B4-BE49-F238E27FC236}">
                <a16:creationId xmlns:a16="http://schemas.microsoft.com/office/drawing/2014/main" id="{818A8DA1-71C7-C363-A37F-77209DB50659}"/>
              </a:ext>
            </a:extLst>
          </p:cNvPr>
          <p:cNvGrpSpPr/>
          <p:nvPr/>
        </p:nvGrpSpPr>
        <p:grpSpPr>
          <a:xfrm>
            <a:off x="3951855" y="3200110"/>
            <a:ext cx="3048284" cy="3505487"/>
            <a:chOff x="2116705" y="1524000"/>
            <a:chExt cx="2074545" cy="3164840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DE898F16-1BC4-9F3A-73F5-483B54F4F25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17" name="object 6">
              <a:extLst>
                <a:ext uri="{FF2B5EF4-FFF2-40B4-BE49-F238E27FC236}">
                  <a16:creationId xmlns:a16="http://schemas.microsoft.com/office/drawing/2014/main" id="{CE81333F-CE95-5615-A31C-013F8DB886A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graphicFrame>
        <p:nvGraphicFramePr>
          <p:cNvPr id="19" name="object 9">
            <a:extLst>
              <a:ext uri="{FF2B5EF4-FFF2-40B4-BE49-F238E27FC236}">
                <a16:creationId xmlns:a16="http://schemas.microsoft.com/office/drawing/2014/main" id="{601F61F2-AE83-CDAE-472E-75E2498F0907}"/>
              </a:ext>
            </a:extLst>
          </p:cNvPr>
          <p:cNvGraphicFramePr>
            <a:graphicFrameLocks noGrp="1"/>
          </p:cNvGraphicFramePr>
          <p:nvPr/>
        </p:nvGraphicFramePr>
        <p:xfrm>
          <a:off x="7048405" y="3266370"/>
          <a:ext cx="3222030" cy="33729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4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4010">
                  <a:extLst>
                    <a:ext uri="{9D8B030D-6E8A-4147-A177-3AD203B41FA5}">
                      <a16:colId xmlns:a16="http://schemas.microsoft.com/office/drawing/2014/main" val="2381195527"/>
                    </a:ext>
                  </a:extLst>
                </a:gridCol>
              </a:tblGrid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900" dirty="0">
                          <a:latin typeface="Times New Roman"/>
                          <a:cs typeface="Times New Roman"/>
                        </a:rPr>
                        <a:t> </a:t>
                      </a: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0" name="Picture 19" descr="Diagram&#10;&#10;Description automatically generated with low confidence">
            <a:extLst>
              <a:ext uri="{FF2B5EF4-FFF2-40B4-BE49-F238E27FC236}">
                <a16:creationId xmlns:a16="http://schemas.microsoft.com/office/drawing/2014/main" id="{02519ACC-A9D6-5E9B-A050-359974C87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152" y="2365355"/>
            <a:ext cx="3222029" cy="8709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object 3">
            <a:extLst>
              <a:ext uri="{FF2B5EF4-FFF2-40B4-BE49-F238E27FC236}">
                <a16:creationId xmlns:a16="http://schemas.microsoft.com/office/drawing/2014/main" id="{86FCE103-0B97-8B3F-7A4B-C3CDFFEA0CAB}"/>
              </a:ext>
            </a:extLst>
          </p:cNvPr>
          <p:cNvSpPr txBox="1"/>
          <p:nvPr/>
        </p:nvSpPr>
        <p:spPr>
          <a:xfrm>
            <a:off x="10429461" y="6082753"/>
            <a:ext cx="1604286" cy="7309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415"/>
              </a:lnSpc>
              <a:spcBef>
                <a:spcPts val="100"/>
              </a:spcBef>
            </a:pP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Jacques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Bertin, </a:t>
            </a:r>
            <a:r>
              <a:rPr sz="1200" i="1" spc="-10" dirty="0">
                <a:solidFill>
                  <a:srgbClr val="292934"/>
                </a:solidFill>
                <a:latin typeface="Arial"/>
                <a:cs typeface="Arial"/>
              </a:rPr>
              <a:t>Semiologie</a:t>
            </a:r>
            <a:r>
              <a:rPr sz="1200" i="1" spc="-5" dirty="0">
                <a:solidFill>
                  <a:srgbClr val="292934"/>
                </a:solidFill>
                <a:latin typeface="Arial"/>
                <a:cs typeface="Arial"/>
              </a:rPr>
              <a:t> Graphique</a:t>
            </a:r>
            <a:endParaRPr sz="1200" dirty="0">
              <a:latin typeface="Arial"/>
              <a:cs typeface="Arial"/>
            </a:endParaRPr>
          </a:p>
          <a:p>
            <a:pPr marR="5715" algn="r">
              <a:lnSpc>
                <a:spcPts val="1415"/>
              </a:lnSpc>
            </a:pP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(Semiology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Graphics),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1967.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FF15FD23-419F-FE93-B36A-3240028B81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5957" y="3249603"/>
            <a:ext cx="619830" cy="619830"/>
          </a:xfrm>
          <a:prstGeom prst="rect">
            <a:avLst/>
          </a:prstGeom>
        </p:spPr>
      </p:pic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DC14EECC-1561-982F-F309-AEFDB322F6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6251" y="3249401"/>
            <a:ext cx="619830" cy="619830"/>
          </a:xfrm>
          <a:prstGeom prst="rect">
            <a:avLst/>
          </a:prstGeom>
        </p:spPr>
      </p:pic>
      <p:pic>
        <p:nvPicPr>
          <p:cNvPr id="23" name="Graphic 22" descr="Checkmark with solid fill">
            <a:extLst>
              <a:ext uri="{FF2B5EF4-FFF2-40B4-BE49-F238E27FC236}">
                <a16:creationId xmlns:a16="http://schemas.microsoft.com/office/drawing/2014/main" id="{0984F51F-F7CE-9B35-EA06-0BB1138294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2299" y="3236351"/>
            <a:ext cx="619830" cy="619830"/>
          </a:xfrm>
          <a:prstGeom prst="rect">
            <a:avLst/>
          </a:prstGeom>
        </p:spPr>
      </p:pic>
      <p:pic>
        <p:nvPicPr>
          <p:cNvPr id="25" name="Graphic 24" descr="Checkmark with solid fill">
            <a:extLst>
              <a:ext uri="{FF2B5EF4-FFF2-40B4-BE49-F238E27FC236}">
                <a16:creationId xmlns:a16="http://schemas.microsoft.com/office/drawing/2014/main" id="{2D657055-C630-FB00-820B-365208F422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6251" y="3797230"/>
            <a:ext cx="619830" cy="619830"/>
          </a:xfrm>
          <a:prstGeom prst="rect">
            <a:avLst/>
          </a:prstGeom>
        </p:spPr>
      </p:pic>
      <p:pic>
        <p:nvPicPr>
          <p:cNvPr id="26" name="Graphic 25" descr="Checkmark with solid fill">
            <a:extLst>
              <a:ext uri="{FF2B5EF4-FFF2-40B4-BE49-F238E27FC236}">
                <a16:creationId xmlns:a16="http://schemas.microsoft.com/office/drawing/2014/main" id="{A971F191-5B4E-1C10-DA0B-D9126964E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2299" y="3784180"/>
            <a:ext cx="619830" cy="619830"/>
          </a:xfrm>
          <a:prstGeom prst="rect">
            <a:avLst/>
          </a:prstGeom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71961211-96FF-BC32-1A22-2535FD215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6251" y="4360236"/>
            <a:ext cx="619830" cy="619830"/>
          </a:xfrm>
          <a:prstGeom prst="rect">
            <a:avLst/>
          </a:prstGeom>
        </p:spPr>
      </p:pic>
      <p:pic>
        <p:nvPicPr>
          <p:cNvPr id="29" name="Graphic 28" descr="Checkmark with solid fill">
            <a:extLst>
              <a:ext uri="{FF2B5EF4-FFF2-40B4-BE49-F238E27FC236}">
                <a16:creationId xmlns:a16="http://schemas.microsoft.com/office/drawing/2014/main" id="{8E41BD06-9F9F-96AA-A79F-F872C4BDE2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2299" y="4347186"/>
            <a:ext cx="619830" cy="619830"/>
          </a:xfrm>
          <a:prstGeom prst="rect">
            <a:avLst/>
          </a:prstGeom>
        </p:spPr>
      </p:pic>
      <p:pic>
        <p:nvPicPr>
          <p:cNvPr id="30" name="Graphic 29" descr="Checkmark with solid fill">
            <a:extLst>
              <a:ext uri="{FF2B5EF4-FFF2-40B4-BE49-F238E27FC236}">
                <a16:creationId xmlns:a16="http://schemas.microsoft.com/office/drawing/2014/main" id="{F397E0FB-BFC1-F68D-11B0-4F314CA39A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5957" y="4923629"/>
            <a:ext cx="619830" cy="619830"/>
          </a:xfrm>
          <a:prstGeom prst="rect">
            <a:avLst/>
          </a:prstGeom>
        </p:spPr>
      </p:pic>
      <p:pic>
        <p:nvPicPr>
          <p:cNvPr id="34" name="Graphic 33" descr="Checkmark with solid fill">
            <a:extLst>
              <a:ext uri="{FF2B5EF4-FFF2-40B4-BE49-F238E27FC236}">
                <a16:creationId xmlns:a16="http://schemas.microsoft.com/office/drawing/2014/main" id="{838C0547-31E2-54FC-886E-013EE7A54C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41370" y="5486231"/>
            <a:ext cx="619830" cy="619830"/>
          </a:xfrm>
          <a:prstGeom prst="rect">
            <a:avLst/>
          </a:prstGeom>
        </p:spPr>
      </p:pic>
      <p:pic>
        <p:nvPicPr>
          <p:cNvPr id="35" name="Graphic 34" descr="Checkmark with solid fill">
            <a:extLst>
              <a:ext uri="{FF2B5EF4-FFF2-40B4-BE49-F238E27FC236}">
                <a16:creationId xmlns:a16="http://schemas.microsoft.com/office/drawing/2014/main" id="{77674BD4-0686-159F-8484-24535E3DE7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7418" y="5473181"/>
            <a:ext cx="619830" cy="619830"/>
          </a:xfrm>
          <a:prstGeom prst="rect">
            <a:avLst/>
          </a:prstGeom>
        </p:spPr>
      </p:pic>
      <p:pic>
        <p:nvPicPr>
          <p:cNvPr id="36" name="Graphic 35" descr="Checkmark with solid fill">
            <a:extLst>
              <a:ext uri="{FF2B5EF4-FFF2-40B4-BE49-F238E27FC236}">
                <a16:creationId xmlns:a16="http://schemas.microsoft.com/office/drawing/2014/main" id="{F2D2E7F7-81AF-FADC-7060-ABB19A1F03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3686" y="6035766"/>
            <a:ext cx="619830" cy="61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228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F33AF-9A37-F0B4-D3E8-EBE6FFCA8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out!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50274-4ED0-D135-F875-A6CAA9B93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7"/>
            <a:ext cx="7315200" cy="5589701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2800" dirty="0"/>
              <a:t>Work with 2 other people. Be prepared to share your work with the class. </a:t>
            </a:r>
          </a:p>
          <a:p>
            <a:endParaRPr lang="en-US" sz="2800" dirty="0"/>
          </a:p>
          <a:p>
            <a:r>
              <a:rPr lang="en-US" sz="2800" dirty="0"/>
              <a:t>Find a data visualization you think is interesting</a:t>
            </a:r>
          </a:p>
          <a:p>
            <a:pPr lvl="1"/>
            <a:r>
              <a:rPr lang="en-US" sz="2400" dirty="0"/>
              <a:t>Some ideas: New sites, government sites, Tableau, </a:t>
            </a:r>
            <a:r>
              <a:rPr lang="en-US" sz="2400" dirty="0" err="1"/>
              <a:t>massvis.mit.edu</a:t>
            </a:r>
            <a:r>
              <a:rPr lang="en-US" sz="2400" dirty="0"/>
              <a:t> </a:t>
            </a:r>
          </a:p>
          <a:p>
            <a:pPr lvl="1"/>
            <a:r>
              <a:rPr lang="en-US" sz="2400" dirty="0"/>
              <a:t>Write down what you chose on the board so we don’t get repeats! </a:t>
            </a:r>
          </a:p>
          <a:p>
            <a:endParaRPr lang="en-US" sz="2800" dirty="0"/>
          </a:p>
          <a:p>
            <a:r>
              <a:rPr lang="en-US" sz="2800" dirty="0"/>
              <a:t>Identify the following:</a:t>
            </a:r>
          </a:p>
          <a:p>
            <a:pPr lvl="1"/>
            <a:r>
              <a:rPr lang="en-US" sz="2400" dirty="0"/>
              <a:t>What is the data that’s being visualized? </a:t>
            </a:r>
          </a:p>
          <a:p>
            <a:pPr lvl="1"/>
            <a:r>
              <a:rPr lang="en-US" sz="2400" dirty="0"/>
              <a:t>Where did the data come from?</a:t>
            </a:r>
          </a:p>
          <a:p>
            <a:pPr lvl="1"/>
            <a:r>
              <a:rPr lang="en-US" sz="2400" dirty="0"/>
              <a:t>What marks and channels are used in the visualization?</a:t>
            </a:r>
          </a:p>
          <a:p>
            <a:pPr lvl="1"/>
            <a:r>
              <a:rPr lang="en-US" sz="2400" dirty="0"/>
              <a:t>What data dimensions do the marks and channels represent? </a:t>
            </a:r>
          </a:p>
          <a:p>
            <a:pPr lvl="1"/>
            <a:r>
              <a:rPr lang="en-US" sz="2400" dirty="0"/>
              <a:t>What do you learn from looking at the visualization?</a:t>
            </a:r>
          </a:p>
          <a:p>
            <a:pPr lvl="1"/>
            <a:r>
              <a:rPr lang="en-US" sz="2400" dirty="0"/>
              <a:t>What additional questions do you have?</a:t>
            </a:r>
          </a:p>
        </p:txBody>
      </p:sp>
    </p:spTree>
    <p:extLst>
      <p:ext uri="{BB962C8B-B14F-4D97-AF65-F5344CB8AC3E}">
        <p14:creationId xmlns:p14="http://schemas.microsoft.com/office/powerpoint/2010/main" val="3430924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(Incomplete) History of Visualization: 15,000BC</a:t>
            </a:r>
            <a:endParaRPr dirty="0">
              <a:solidFill>
                <a:schemeClr val="bg1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17" descr="http://deitchman.com/mcneillslides/images/Lascaux-hunters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1038" y="791307"/>
            <a:ext cx="3429000" cy="5275385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25" name="Google Shape;125;p17"/>
          <p:cNvSpPr txBox="1"/>
          <p:nvPr/>
        </p:nvSpPr>
        <p:spPr>
          <a:xfrm>
            <a:off x="8001001" y="6581002"/>
            <a:ext cx="266700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15,000 BC.  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Laxcaux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France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body" idx="1"/>
          </p:nvPr>
        </p:nvSpPr>
        <p:spPr>
          <a:xfrm>
            <a:off x="3584499" y="4757494"/>
            <a:ext cx="8607501" cy="104547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Oldest known attempt to show changing values graphically</a:t>
            </a: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Inclinations of the planetary orbits over time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18" descr="C:\download\Winzip\orb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6106" y="1262383"/>
            <a:ext cx="4850538" cy="2997017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EA1843FD-222A-081E-B9FC-7E17F9B4CD79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(Incomplete) History of Visualization: 900s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body" idx="1"/>
          </p:nvPr>
        </p:nvSpPr>
        <p:spPr>
          <a:xfrm>
            <a:off x="3584499" y="4757494"/>
            <a:ext cx="8607501" cy="104547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Florence Nightingale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Statistician, early adopter of visualization, founder of modern nursing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Used this visualization to argue for better sanitary practices </a:t>
            </a: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EA1843FD-222A-081E-B9FC-7E17F9B4CD79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(Incomplete) History of Visualization: mid-1800s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FE7097FE-9DB5-93D4-0DAB-DD7DEBD4C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01" y="530126"/>
            <a:ext cx="7730044" cy="422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110AFD-BE86-71E4-F742-84DB1C4DA4A7}"/>
              </a:ext>
            </a:extLst>
          </p:cNvPr>
          <p:cNvSpPr txBox="1"/>
          <p:nvPr/>
        </p:nvSpPr>
        <p:spPr>
          <a:xfrm>
            <a:off x="7135091" y="6488668"/>
            <a:ext cx="6123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Florence_Nightingale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469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body" idx="1"/>
          </p:nvPr>
        </p:nvSpPr>
        <p:spPr>
          <a:xfrm>
            <a:off x="3584500" y="4217161"/>
            <a:ext cx="8233428" cy="104547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W.E.B. Du Bois 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Sociologist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”Data Portraits” were displayed at the Paris Exposition in 1900 to challenge norms and show how Black folks fit into American progress</a:t>
            </a: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EA1843FD-222A-081E-B9FC-7E17F9B4CD79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(Incomplete) History of Visualization: mid-1800s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110AFD-BE86-71E4-F742-84DB1C4DA4A7}"/>
              </a:ext>
            </a:extLst>
          </p:cNvPr>
          <p:cNvSpPr txBox="1"/>
          <p:nvPr/>
        </p:nvSpPr>
        <p:spPr>
          <a:xfrm>
            <a:off x="3089564" y="6488668"/>
            <a:ext cx="101692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www.wbur.org</a:t>
            </a:r>
            <a:r>
              <a:rPr lang="en-US" dirty="0"/>
              <a:t>/news/2019/02/21/web-du-</a:t>
            </a:r>
            <a:r>
              <a:rPr lang="en-US" dirty="0" err="1"/>
              <a:t>bois</a:t>
            </a:r>
            <a:r>
              <a:rPr lang="en-US" dirty="0"/>
              <a:t>-infographics-humanity-</a:t>
            </a:r>
            <a:r>
              <a:rPr lang="en-US" dirty="0" err="1"/>
              <a:t>african</a:t>
            </a:r>
            <a:r>
              <a:rPr lang="en-US" dirty="0"/>
              <a:t>-</a:t>
            </a:r>
            <a:r>
              <a:rPr lang="en-US" dirty="0" err="1"/>
              <a:t>american</a:t>
            </a:r>
            <a:endParaRPr lang="en-US" dirty="0"/>
          </a:p>
        </p:txBody>
      </p:sp>
      <p:pic>
        <p:nvPicPr>
          <p:cNvPr id="2050" name="Picture 2" descr="Infographics that W.E.B. Du Bois displayed at the 1900 Paris Exposition. (Courtesy Library of Congress)">
            <a:extLst>
              <a:ext uri="{FF2B5EF4-FFF2-40B4-BE49-F238E27FC236}">
                <a16:creationId xmlns:a16="http://schemas.microsoft.com/office/drawing/2014/main" id="{775C4B6B-B4BE-EE60-621C-FC59F406D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224" y="401647"/>
            <a:ext cx="8462684" cy="357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929823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394</TotalTime>
  <Words>1518</Words>
  <Application>Microsoft Macintosh PowerPoint</Application>
  <PresentationFormat>Widescreen</PresentationFormat>
  <Paragraphs>262</Paragraphs>
  <Slides>51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Corbel</vt:lpstr>
      <vt:lpstr>Times New Roman</vt:lpstr>
      <vt:lpstr>Wingdings</vt:lpstr>
      <vt:lpstr>Wingdings 2</vt:lpstr>
      <vt:lpstr>Frame</vt:lpstr>
      <vt:lpstr>Communicating with Data – Visualization Fundamentals Pt. 1</vt:lpstr>
      <vt:lpstr>Plan for Today</vt:lpstr>
      <vt:lpstr>Checking in </vt:lpstr>
      <vt:lpstr>Preparing for labs</vt:lpstr>
      <vt:lpstr>Preparing for labs</vt:lpstr>
      <vt:lpstr>(Incomplete) History of Visualization: 15,000BC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We tend to see what we expect to see</vt:lpstr>
      <vt:lpstr>2. Mental models form quickly, &amp; update slowly</vt:lpstr>
      <vt:lpstr>3. New information gets incorporated      into the existing model</vt:lpstr>
      <vt:lpstr>4. Initial exposure interferes with      accurate perception</vt:lpstr>
      <vt:lpstr>4. Initial exposure interferes with      accurate perception</vt:lpstr>
      <vt:lpstr>PowerPoint Presentation</vt:lpstr>
      <vt:lpstr>So what do we have to work with?</vt:lpstr>
      <vt:lpstr>Data</vt:lpstr>
      <vt:lpstr>Data  Visuals</vt:lpstr>
      <vt:lpstr>Data  Visuals</vt:lpstr>
      <vt:lpstr>Data  Visuals</vt:lpstr>
      <vt:lpstr>Data  Visuals</vt:lpstr>
      <vt:lpstr>Visual Channels / Dimensions</vt:lpstr>
      <vt:lpstr>Visual Channels / Dimensions</vt:lpstr>
      <vt:lpstr>Visual Channels / Dimensions</vt:lpstr>
      <vt:lpstr>Visual Channels / Dimensions</vt:lpstr>
      <vt:lpstr>Visual Channels / Dimensions</vt:lpstr>
      <vt:lpstr>Visual Channels / Dimensions</vt:lpstr>
      <vt:lpstr>Data  Visuals</vt:lpstr>
      <vt:lpstr>Data  Visuals</vt:lpstr>
      <vt:lpstr>Data  Visuals</vt:lpstr>
      <vt:lpstr>Data  Visuals</vt:lpstr>
      <vt:lpstr>Data  Visuals</vt:lpstr>
      <vt:lpstr>Data  Visuals</vt:lpstr>
      <vt:lpstr>Data  Visuals</vt:lpstr>
      <vt:lpstr>Data  Visuals</vt:lpstr>
      <vt:lpstr>Data  Visuals</vt:lpstr>
      <vt:lpstr>Data  Visuals</vt:lpstr>
      <vt:lpstr>Try it out!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23</cp:revision>
  <dcterms:created xsi:type="dcterms:W3CDTF">2023-08-03T18:49:17Z</dcterms:created>
  <dcterms:modified xsi:type="dcterms:W3CDTF">2024-09-09T17:46:25Z</dcterms:modified>
</cp:coreProperties>
</file>